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56" r:id="rId3"/>
    <p:sldId id="321" r:id="rId4"/>
    <p:sldId id="323" r:id="rId5"/>
    <p:sldId id="354" r:id="rId6"/>
    <p:sldId id="355" r:id="rId7"/>
    <p:sldId id="322" r:id="rId8"/>
    <p:sldId id="325" r:id="rId9"/>
    <p:sldId id="326" r:id="rId10"/>
    <p:sldId id="327" r:id="rId11"/>
    <p:sldId id="324" r:id="rId12"/>
    <p:sldId id="328" r:id="rId13"/>
    <p:sldId id="329" r:id="rId14"/>
    <p:sldId id="330" r:id="rId15"/>
    <p:sldId id="331" r:id="rId16"/>
    <p:sldId id="332" r:id="rId17"/>
    <p:sldId id="333" r:id="rId18"/>
    <p:sldId id="334" r:id="rId19"/>
    <p:sldId id="335" r:id="rId20"/>
    <p:sldId id="336" r:id="rId21"/>
    <p:sldId id="338" r:id="rId22"/>
    <p:sldId id="339" r:id="rId23"/>
    <p:sldId id="340" r:id="rId24"/>
    <p:sldId id="341" r:id="rId25"/>
    <p:sldId id="342" r:id="rId26"/>
    <p:sldId id="337" r:id="rId27"/>
    <p:sldId id="344" r:id="rId28"/>
    <p:sldId id="345" r:id="rId29"/>
    <p:sldId id="346" r:id="rId30"/>
    <p:sldId id="347" r:id="rId31"/>
    <p:sldId id="349" r:id="rId32"/>
    <p:sldId id="348" r:id="rId33"/>
    <p:sldId id="350" r:id="rId34"/>
    <p:sldId id="351" r:id="rId35"/>
    <p:sldId id="352" r:id="rId36"/>
    <p:sldId id="35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64" autoAdjust="0"/>
    <p:restoredTop sz="94660"/>
  </p:normalViewPr>
  <p:slideViewPr>
    <p:cSldViewPr snapToGrid="0">
      <p:cViewPr>
        <p:scale>
          <a:sx n="66" d="100"/>
          <a:sy n="66" d="100"/>
        </p:scale>
        <p:origin x="-1728"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0B875-A577-4D88-8B1F-9A4BE553AA99}" type="datetimeFigureOut">
              <a:rPr lang="zh-TW" altLang="en-US" smtClean="0"/>
              <a:t>2013/11/11</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090EE-20E5-4FD6-A9C7-7F531050CFBF}" type="slidenum">
              <a:rPr lang="zh-TW" altLang="en-US" smtClean="0"/>
              <a:t>‹#›</a:t>
            </a:fld>
            <a:endParaRPr lang="zh-TW" altLang="en-US"/>
          </a:p>
        </p:txBody>
      </p:sp>
    </p:spTree>
    <p:extLst>
      <p:ext uri="{BB962C8B-B14F-4D97-AF65-F5344CB8AC3E}">
        <p14:creationId xmlns:p14="http://schemas.microsoft.com/office/powerpoint/2010/main" val="248617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9F5090EE-20E5-4FD6-A9C7-7F531050CFBF}" type="slidenum">
              <a:rPr lang="zh-TW" altLang="en-US" smtClean="0"/>
              <a:t>4</a:t>
            </a:fld>
            <a:endParaRPr lang="zh-TW" altLang="en-US"/>
          </a:p>
        </p:txBody>
      </p:sp>
    </p:spTree>
    <p:extLst>
      <p:ext uri="{BB962C8B-B14F-4D97-AF65-F5344CB8AC3E}">
        <p14:creationId xmlns:p14="http://schemas.microsoft.com/office/powerpoint/2010/main" val="340985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9F5090EE-20E5-4FD6-A9C7-7F531050CFBF}" type="slidenum">
              <a:rPr lang="zh-TW" altLang="en-US" smtClean="0"/>
              <a:t>8</a:t>
            </a:fld>
            <a:endParaRPr lang="zh-TW" altLang="en-US"/>
          </a:p>
        </p:txBody>
      </p:sp>
    </p:spTree>
    <p:extLst>
      <p:ext uri="{BB962C8B-B14F-4D97-AF65-F5344CB8AC3E}">
        <p14:creationId xmlns:p14="http://schemas.microsoft.com/office/powerpoint/2010/main" val="194837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Math"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Math"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mbria Math" pitchFamily="18" charset="0"/>
              </a:defRPr>
            </a:lvl1pPr>
          </a:lstStyle>
          <a:p>
            <a:fld id="{1D8BD707-D9CF-40AE-B4C6-C98DA3205C09}" type="datetimeFigureOut">
              <a:rPr lang="en-US" smtClean="0">
                <a:ea typeface="Cambria Math" pitchFamily="18" charset="0"/>
              </a:rPr>
              <a:pPr/>
              <a:t>11/11/2013</a:t>
            </a:fld>
            <a:endParaRPr lang="en-US">
              <a:ea typeface="Cambria Math" pitchFamily="18" charset="0"/>
            </a:endParaRPr>
          </a:p>
        </p:txBody>
      </p:sp>
      <p:sp>
        <p:nvSpPr>
          <p:cNvPr id="5" name="Footer Placeholder 4"/>
          <p:cNvSpPr>
            <a:spLocks noGrp="1"/>
          </p:cNvSpPr>
          <p:nvPr>
            <p:ph type="ftr" sz="quarter" idx="11"/>
          </p:nvPr>
        </p:nvSpPr>
        <p:spPr/>
        <p:txBody>
          <a:bodyPr/>
          <a:lstStyle>
            <a:lvl1pPr>
              <a:defRPr>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12"/>
          </p:nvPr>
        </p:nvSpPr>
        <p:spPr/>
        <p:txBody>
          <a:bodyPr/>
          <a:lstStyle>
            <a:lvl1pPr>
              <a:defRPr>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Math" pitchFamily="18" charset="0"/>
              </a:defRPr>
            </a:lvl1pPr>
          </a:lstStyle>
          <a:p>
            <a:fld id="{1D8BD707-D9CF-40AE-B4C6-C98DA3205C09}" type="datetimeFigureOut">
              <a:rPr lang="en-US" smtClean="0">
                <a:ea typeface="Cambria Math" pitchFamily="18" charset="0"/>
              </a:rPr>
              <a:pPr/>
              <a:t>11/11/2013</a:t>
            </a:fld>
            <a:endParaRPr lang="en-US">
              <a:ea typeface="Cambria Math"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ambria Math"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Math"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Math"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Math"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0.gif"/></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69.pn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51.jpe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108.png"/><Relationship Id="rId4" Type="http://schemas.openxmlformats.org/officeDocument/2006/relationships/image" Target="../media/image93.png"/><Relationship Id="rId9" Type="http://schemas.openxmlformats.org/officeDocument/2006/relationships/image" Target="../media/image107.png"/></Relationships>
</file>

<file path=ppt/slides/_rels/slide2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80.jpeg"/><Relationship Id="rId7"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02.png"/><Relationship Id="rId9" Type="http://schemas.openxmlformats.org/officeDocument/2006/relationships/image" Target="../media/image101.png"/></Relationships>
</file>

<file path=ppt/slides/_rels/slide27.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20.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05.png"/></Relationships>
</file>

<file path=ppt/slides/_rels/slide2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110.png"/></Relationships>
</file>

<file path=ppt/slides/_rels/slide29.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83.jpeg"/><Relationship Id="rId7" Type="http://schemas.openxmlformats.org/officeDocument/2006/relationships/image" Target="../media/image85.jpe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hyperlink" Target="http://www2.warwick.ac.uk/fac/sci/physics/current/teach/module_home/px436/notes/lecture16.pdf" TargetMode="External"/><Relationship Id="rId5" Type="http://schemas.openxmlformats.org/officeDocument/2006/relationships/image" Target="../media/image128.png"/><Relationship Id="rId4" Type="http://schemas.openxmlformats.org/officeDocument/2006/relationships/image" Target="../media/image8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130.png"/><Relationship Id="rId4" Type="http://schemas.openxmlformats.org/officeDocument/2006/relationships/image" Target="../media/image84.jpeg"/></Relationships>
</file>

<file path=ppt/slides/_rels/slide3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134.png"/><Relationship Id="rId4" Type="http://schemas.openxmlformats.org/officeDocument/2006/relationships/image" Target="../media/image133.png"/></Relationships>
</file>

<file path=ppt/slides/_rels/slide3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136.png"/></Relationships>
</file>

<file path=ppt/slides/_rels/slide3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35.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8.pn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2.png"/><Relationship Id="rId4" Type="http://schemas.openxmlformats.org/officeDocument/2006/relationships/image" Target="../media/image131.png"/></Relationships>
</file>

<file path=ppt/slides/_rels/slide3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a:t>Black Hole Astrophysics</a:t>
            </a:r>
            <a:br>
              <a:rPr lang="en-US" altLang="zh-TW" dirty="0"/>
            </a:br>
            <a:r>
              <a:rPr lang="en-US" altLang="zh-TW" dirty="0" smtClean="0"/>
              <a:t>Chapter</a:t>
            </a:r>
            <a:r>
              <a:rPr lang="zh-TW" altLang="en-US" dirty="0" smtClean="0"/>
              <a:t> </a:t>
            </a:r>
            <a:r>
              <a:rPr lang="en-US" altLang="zh-TW" dirty="0" smtClean="0"/>
              <a:t>7.4</a:t>
            </a:r>
            <a:endParaRPr lang="zh-TW" altLang="en-US" dirty="0"/>
          </a:p>
        </p:txBody>
      </p:sp>
      <p:sp>
        <p:nvSpPr>
          <p:cNvPr id="3" name="Subtitle 2"/>
          <p:cNvSpPr>
            <a:spLocks noGrp="1"/>
          </p:cNvSpPr>
          <p:nvPr>
            <p:ph type="subTitle" idx="1"/>
          </p:nvPr>
        </p:nvSpPr>
        <p:spPr/>
        <p:txBody>
          <a:bodyPr/>
          <a:lstStyle/>
          <a:p>
            <a:endParaRPr lang="zh-TW" altLang="en-US"/>
          </a:p>
        </p:txBody>
      </p:sp>
      <p:sp>
        <p:nvSpPr>
          <p:cNvPr id="4" name="TextBox 3"/>
          <p:cNvSpPr txBox="1"/>
          <p:nvPr/>
        </p:nvSpPr>
        <p:spPr>
          <a:xfrm>
            <a:off x="2920693" y="6488668"/>
            <a:ext cx="622330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All figures extracted from online sources of from the textbook.</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337337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a:ea typeface="Cambria Math" pitchFamily="18" charset="0"/>
              </a:rPr>
              <a:t>Schwarzschild-Hilbert frame (SH</a:t>
            </a:r>
            <a:r>
              <a:rPr lang="en-US" altLang="zh-TW" dirty="0" smtClean="0">
                <a:ea typeface="Cambria Math" pitchFamily="18" charset="0"/>
              </a:rPr>
              <a:t>)</a:t>
            </a:r>
            <a:endParaRPr lang="zh-TW" altLang="en-US" dirty="0"/>
          </a:p>
        </p:txBody>
      </p:sp>
      <p:grpSp>
        <p:nvGrpSpPr>
          <p:cNvPr id="27" name="Group 26"/>
          <p:cNvGrpSpPr/>
          <p:nvPr/>
        </p:nvGrpSpPr>
        <p:grpSpPr>
          <a:xfrm>
            <a:off x="65289" y="1035807"/>
            <a:ext cx="5515621" cy="4535434"/>
            <a:chOff x="167778" y="1462694"/>
            <a:chExt cx="5515621" cy="4535434"/>
          </a:xfrm>
        </p:grpSpPr>
        <p:pic>
          <p:nvPicPr>
            <p:cNvPr id="3" name="Picture 2" descr="G:\Desktop\Black Hole Astrophysics\Textbook circle\08 Ch 6.5.2.&amp;6.6.2.2&amp;7.1~7.3\Triangles_(spherical_geometry)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78" y="1462694"/>
              <a:ext cx="5515621" cy="453543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3213036" y="3158705"/>
              <a:ext cx="2441314" cy="2412536"/>
              <a:chOff x="3996567" y="2755868"/>
              <a:chExt cx="4023483" cy="3976056"/>
            </a:xfrm>
          </p:grpSpPr>
          <p:pic>
            <p:nvPicPr>
              <p:cNvPr id="22" name="Picture 21"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3996567" y="2755868"/>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5311063" y="4549105"/>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flipV="1">
                <a:off x="5937114" y="4592536"/>
                <a:ext cx="1387611" cy="777994"/>
              </a:xfrm>
              <a:prstGeom prst="straightConnector1">
                <a:avLst/>
              </a:prstGeom>
              <a:ln w="635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25"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5311063" y="4549106"/>
                <a:ext cx="1252103" cy="9402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6543323" y="3776432"/>
                <a:ext cx="1252103" cy="940234"/>
              </a:xfrm>
              <a:prstGeom prst="rect">
                <a:avLst/>
              </a:prstGeom>
              <a:noFill/>
              <a:extLst>
                <a:ext uri="{909E8E84-426E-40DD-AFC4-6F175D3DCCD1}">
                  <a14:hiddenFill xmlns:a14="http://schemas.microsoft.com/office/drawing/2010/main">
                    <a:solidFill>
                      <a:srgbClr val="FFFFFF"/>
                    </a:solidFill>
                  </a14:hiddenFill>
                </a:ext>
              </a:extLst>
            </p:spPr>
          </p:pic>
        </p:grpSp>
      </p:grpSp>
      <mc:AlternateContent xmlns:mc="http://schemas.openxmlformats.org/markup-compatibility/2006" xmlns:a14="http://schemas.microsoft.com/office/drawing/2010/main">
        <mc:Choice Requires="a14">
          <p:sp>
            <p:nvSpPr>
              <p:cNvPr id="28" name="TextBox 27"/>
              <p:cNvSpPr txBox="1"/>
              <p:nvPr/>
            </p:nvSpPr>
            <p:spPr>
              <a:xfrm>
                <a:off x="5656083" y="1040449"/>
                <a:ext cx="3403076" cy="5269841"/>
              </a:xfrm>
              <a:prstGeom prst="rect">
                <a:avLst/>
              </a:prstGeom>
              <a:noFill/>
            </p:spPr>
            <p:txBody>
              <a:bodyPr wrap="square" rtlCol="0">
                <a:spAutoFit/>
              </a:bodyPr>
              <a:lstStyle/>
              <a:p>
                <a:r>
                  <a:rPr lang="en-US" altLang="zh-TW" dirty="0" smtClean="0">
                    <a:latin typeface="Cambria Math" pitchFamily="18" charset="0"/>
                    <a:ea typeface="Cambria Math" pitchFamily="18" charset="0"/>
                  </a:rPr>
                  <a:t>This is a global coordinate, so it does not have the problems in the FIX frame, there is a unique time coordinate and a single </a:t>
                </a:r>
                <a14:m>
                  <m:oMath xmlns:m="http://schemas.openxmlformats.org/officeDocument/2006/math">
                    <m:d>
                      <m:dPr>
                        <m:ctrlPr>
                          <a:rPr lang="zh-TW" altLang="en-US" i="1">
                            <a:latin typeface="Cambria Math"/>
                          </a:rPr>
                        </m:ctrlPr>
                      </m:dPr>
                      <m:e>
                        <m:r>
                          <a:rPr lang="zh-TW" altLang="en-US" i="1">
                            <a:latin typeface="Cambria Math"/>
                          </a:rPr>
                          <m:t>𝑟</m:t>
                        </m:r>
                        <m:r>
                          <a:rPr lang="zh-TW" altLang="en-US">
                            <a:latin typeface="Cambria Math"/>
                          </a:rPr>
                          <m:t>,</m:t>
                        </m:r>
                        <m:r>
                          <a:rPr lang="zh-TW" altLang="en-US" i="1">
                            <a:latin typeface="Cambria Math"/>
                          </a:rPr>
                          <m:t>𝜃</m:t>
                        </m:r>
                        <m:r>
                          <a:rPr lang="zh-TW" altLang="en-US">
                            <a:latin typeface="Cambria Math"/>
                          </a:rPr>
                          <m:t>,</m:t>
                        </m:r>
                        <m:r>
                          <a:rPr lang="zh-TW" altLang="en-US" i="1">
                            <a:latin typeface="Cambria Math"/>
                          </a:rPr>
                          <m:t>𝜙</m:t>
                        </m:r>
                      </m:e>
                    </m:d>
                  </m:oMath>
                </a14:m>
                <a:r>
                  <a:rPr lang="zh-TW" altLang="en-US" dirty="0" smtClean="0"/>
                  <a:t> </a:t>
                </a:r>
                <a:r>
                  <a:rPr lang="en-US" altLang="zh-TW" dirty="0" smtClean="0"/>
                  <a:t>system.</a:t>
                </a:r>
                <a:endParaRPr lang="zh-TW" altLang="en-US" dirty="0"/>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For this coordinate, the metric is the one we presented earlier </a:t>
                </a:r>
                <a:endParaRPr lang="en-US" altLang="zh-TW" dirty="0">
                  <a:latin typeface="Cambria Math" pitchFamily="18" charset="0"/>
                  <a:ea typeface="Cambria Math" pitchFamily="18" charset="0"/>
                </a:endParaRPr>
              </a:p>
              <a:p>
                <a:pPr/>
                <a14:m>
                  <m:oMathPara xmlns:m="http://schemas.openxmlformats.org/officeDocument/2006/math">
                    <m:oMathParaPr>
                      <m:jc m:val="centerGroup"/>
                    </m:oMathParaPr>
                    <m:oMath xmlns:m="http://schemas.openxmlformats.org/officeDocument/2006/math">
                      <m:sSub>
                        <m:sSubPr>
                          <m:ctrlPr>
                            <a:rPr lang="zh-TW" altLang="en-US" sz="1100" i="1">
                              <a:latin typeface="Cambria Math"/>
                            </a:rPr>
                          </m:ctrlPr>
                        </m:sSubPr>
                        <m:e>
                          <m:d>
                            <m:dPr>
                              <m:ctrlPr>
                                <a:rPr lang="zh-TW" altLang="en-US" sz="1100" i="1">
                                  <a:latin typeface="Cambria Math"/>
                                </a:rPr>
                              </m:ctrlPr>
                            </m:dPr>
                            <m:e>
                              <m:sSubSup>
                                <m:sSubSupPr>
                                  <m:ctrlPr>
                                    <a:rPr lang="zh-TW" altLang="en-US" sz="1100" i="1">
                                      <a:latin typeface="Cambria Math"/>
                                    </a:rPr>
                                  </m:ctrlPr>
                                </m:sSubSupPr>
                                <m:e>
                                  <m:r>
                                    <a:rPr lang="zh-TW" altLang="en-US" sz="1100" i="1">
                                      <a:latin typeface="Cambria Math"/>
                                    </a:rPr>
                                    <m:t>𝑔</m:t>
                                  </m:r>
                                </m:e>
                                <m:sub>
                                  <m:r>
                                    <m:rPr>
                                      <m:sty m:val="p"/>
                                    </m:rPr>
                                    <a:rPr lang="zh-TW" altLang="en-US" sz="1100">
                                      <a:latin typeface="Cambria Math"/>
                                    </a:rPr>
                                    <m:t>SH</m:t>
                                  </m:r>
                                </m:sub>
                                <m:sup>
                                  <m:r>
                                    <m:rPr>
                                      <m:sty m:val="p"/>
                                    </m:rPr>
                                    <a:rPr lang="zh-TW" altLang="en-US" sz="1100">
                                      <a:latin typeface="Cambria Math"/>
                                    </a:rPr>
                                    <m:t>Sch</m:t>
                                  </m:r>
                                </m:sup>
                              </m:sSubSup>
                            </m:e>
                          </m:d>
                        </m:e>
                        <m:sub>
                          <m:r>
                            <m:rPr>
                              <m:sty m:val="p"/>
                            </m:rPr>
                            <a:rPr lang="zh-TW" altLang="en-US" sz="1100">
                              <a:latin typeface="Cambria Math"/>
                            </a:rPr>
                            <m:t>αβ</m:t>
                          </m:r>
                        </m:sub>
                      </m:sSub>
                      <m:r>
                        <a:rPr lang="zh-TW" altLang="en-US" sz="1100">
                          <a:latin typeface="Cambria Math"/>
                        </a:rPr>
                        <m:t>=</m:t>
                      </m:r>
                      <m:d>
                        <m:dPr>
                          <m:ctrlPr>
                            <a:rPr lang="zh-TW" altLang="en-US" sz="1100" i="1">
                              <a:latin typeface="Cambria Math"/>
                            </a:rPr>
                          </m:ctrlPr>
                        </m:dPr>
                        <m:e>
                          <m:m>
                            <m:mPr>
                              <m:mcs>
                                <m:mc>
                                  <m:mcPr>
                                    <m:count m:val="4"/>
                                    <m:mcJc m:val="center"/>
                                  </m:mcPr>
                                </m:mc>
                              </m:mcs>
                              <m:ctrlPr>
                                <a:rPr lang="zh-TW" altLang="en-US" sz="1100" i="1">
                                  <a:latin typeface="Cambria Math"/>
                                </a:rPr>
                              </m:ctrlPr>
                            </m:mPr>
                            <m:mr>
                              <m:e>
                                <m:r>
                                  <a:rPr lang="zh-TW" altLang="en-US" sz="1100">
                                    <a:latin typeface="Cambria Math"/>
                                  </a:rPr>
                                  <m:t>−</m:t>
                                </m:r>
                                <m:sSup>
                                  <m:sSupPr>
                                    <m:ctrlPr>
                                      <a:rPr lang="zh-TW" altLang="en-US" sz="1100" i="1">
                                        <a:latin typeface="Cambria Math"/>
                                      </a:rPr>
                                    </m:ctrlPr>
                                  </m:sSupPr>
                                  <m:e>
                                    <m:r>
                                      <a:rPr lang="zh-TW" altLang="en-US" sz="1100" i="1">
                                        <a:latin typeface="Cambria Math"/>
                                      </a:rPr>
                                      <m:t>𝑐</m:t>
                                    </m:r>
                                  </m:e>
                                  <m:sup>
                                    <m:r>
                                      <a:rPr lang="zh-TW" altLang="en-US" sz="1100">
                                        <a:latin typeface="Cambria Math"/>
                                      </a:rPr>
                                      <m:t>2</m:t>
                                    </m:r>
                                  </m:sup>
                                </m:sSup>
                                <m:r>
                                  <a:rPr lang="zh-TW" altLang="en-US" sz="1100">
                                    <a:latin typeface="Cambria Math"/>
                                  </a:rPr>
                                  <m:t>⁢</m:t>
                                </m:r>
                                <m:d>
                                  <m:dPr>
                                    <m:ctrlPr>
                                      <a:rPr lang="zh-TW" altLang="en-US" sz="1100" i="1">
                                        <a:latin typeface="Cambria Math"/>
                                      </a:rPr>
                                    </m:ctrlPr>
                                  </m:dPr>
                                  <m:e>
                                    <m:r>
                                      <a:rPr lang="zh-TW" altLang="en-US" sz="1100">
                                        <a:latin typeface="Cambria Math"/>
                                      </a:rPr>
                                      <m:t>1−</m:t>
                                    </m:r>
                                    <m:f>
                                      <m:fPr>
                                        <m:ctrlPr>
                                          <a:rPr lang="zh-TW" altLang="en-US" sz="1100" i="1">
                                            <a:latin typeface="Cambria Math"/>
                                          </a:rPr>
                                        </m:ctrlPr>
                                      </m:fPr>
                                      <m:num>
                                        <m:sSub>
                                          <m:sSubPr>
                                            <m:ctrlPr>
                                              <a:rPr lang="zh-TW" altLang="en-US" sz="1100" i="1">
                                                <a:latin typeface="Cambria Math"/>
                                              </a:rPr>
                                            </m:ctrlPr>
                                          </m:sSubPr>
                                          <m:e>
                                            <m:r>
                                              <a:rPr lang="zh-TW" altLang="en-US" sz="1100" i="1">
                                                <a:latin typeface="Cambria Math"/>
                                              </a:rPr>
                                              <m:t>𝑟</m:t>
                                            </m:r>
                                          </m:e>
                                          <m:sub>
                                            <m:r>
                                              <a:rPr lang="zh-TW" altLang="en-US" sz="1100" i="1">
                                                <a:latin typeface="Cambria Math"/>
                                              </a:rPr>
                                              <m:t>𝑠</m:t>
                                            </m:r>
                                          </m:sub>
                                        </m:sSub>
                                      </m:num>
                                      <m:den>
                                        <m:r>
                                          <a:rPr lang="zh-TW" altLang="en-US" sz="1100" i="1">
                                            <a:latin typeface="Cambria Math"/>
                                          </a:rPr>
                                          <m:t>𝑟</m:t>
                                        </m:r>
                                      </m:den>
                                    </m:f>
                                  </m:e>
                                </m:d>
                              </m:e>
                              <m:e>
                                <m:r>
                                  <a:rPr lang="zh-TW" altLang="en-US" sz="1100">
                                    <a:latin typeface="Cambria Math"/>
                                  </a:rPr>
                                  <m:t>0</m:t>
                                </m:r>
                              </m:e>
                              <m:e>
                                <m:r>
                                  <a:rPr lang="zh-TW" altLang="en-US" sz="1100">
                                    <a:latin typeface="Cambria Math"/>
                                  </a:rPr>
                                  <m:t>0</m:t>
                                </m:r>
                              </m:e>
                              <m:e>
                                <m:r>
                                  <a:rPr lang="zh-TW" altLang="en-US" sz="1100">
                                    <a:latin typeface="Cambria Math"/>
                                  </a:rPr>
                                  <m:t>0</m:t>
                                </m:r>
                              </m:e>
                            </m:mr>
                            <m:mr>
                              <m:e>
                                <m:r>
                                  <a:rPr lang="zh-TW" altLang="en-US" sz="1100">
                                    <a:latin typeface="Cambria Math"/>
                                  </a:rPr>
                                  <m:t>0</m:t>
                                </m:r>
                              </m:e>
                              <m:e>
                                <m:f>
                                  <m:fPr>
                                    <m:ctrlPr>
                                      <a:rPr lang="zh-TW" altLang="en-US" sz="1100" i="1">
                                        <a:latin typeface="Cambria Math"/>
                                      </a:rPr>
                                    </m:ctrlPr>
                                  </m:fPr>
                                  <m:num>
                                    <m:r>
                                      <a:rPr lang="zh-TW" altLang="en-US" sz="1100">
                                        <a:latin typeface="Cambria Math"/>
                                      </a:rPr>
                                      <m:t>1</m:t>
                                    </m:r>
                                  </m:num>
                                  <m:den>
                                    <m:d>
                                      <m:dPr>
                                        <m:ctrlPr>
                                          <a:rPr lang="zh-TW" altLang="en-US" sz="1100" i="1">
                                            <a:latin typeface="Cambria Math"/>
                                          </a:rPr>
                                        </m:ctrlPr>
                                      </m:dPr>
                                      <m:e>
                                        <m:r>
                                          <a:rPr lang="zh-TW" altLang="en-US" sz="1100">
                                            <a:latin typeface="Cambria Math"/>
                                          </a:rPr>
                                          <m:t>1−</m:t>
                                        </m:r>
                                        <m:f>
                                          <m:fPr>
                                            <m:ctrlPr>
                                              <a:rPr lang="zh-TW" altLang="en-US" sz="1100" i="1">
                                                <a:latin typeface="Cambria Math"/>
                                              </a:rPr>
                                            </m:ctrlPr>
                                          </m:fPr>
                                          <m:num>
                                            <m:sSub>
                                              <m:sSubPr>
                                                <m:ctrlPr>
                                                  <a:rPr lang="zh-TW" altLang="en-US" sz="1100" i="1">
                                                    <a:latin typeface="Cambria Math"/>
                                                  </a:rPr>
                                                </m:ctrlPr>
                                              </m:sSubPr>
                                              <m:e>
                                                <m:r>
                                                  <a:rPr lang="zh-TW" altLang="en-US" sz="1100" i="1">
                                                    <a:latin typeface="Cambria Math"/>
                                                  </a:rPr>
                                                  <m:t>𝑟</m:t>
                                                </m:r>
                                              </m:e>
                                              <m:sub>
                                                <m:r>
                                                  <a:rPr lang="zh-TW" altLang="en-US" sz="1100" i="1">
                                                    <a:latin typeface="Cambria Math"/>
                                                  </a:rPr>
                                                  <m:t>𝑠</m:t>
                                                </m:r>
                                              </m:sub>
                                            </m:sSub>
                                          </m:num>
                                          <m:den>
                                            <m:r>
                                              <a:rPr lang="zh-TW" altLang="en-US" sz="1100" i="1">
                                                <a:latin typeface="Cambria Math"/>
                                              </a:rPr>
                                              <m:t>𝑟</m:t>
                                            </m:r>
                                          </m:den>
                                        </m:f>
                                      </m:e>
                                    </m:d>
                                  </m:den>
                                </m:f>
                              </m:e>
                              <m:e>
                                <m:r>
                                  <a:rPr lang="zh-TW" altLang="en-US" sz="1100">
                                    <a:latin typeface="Cambria Math"/>
                                  </a:rPr>
                                  <m:t>0</m:t>
                                </m:r>
                              </m:e>
                              <m:e>
                                <m:r>
                                  <a:rPr lang="zh-TW" altLang="en-US" sz="1100">
                                    <a:latin typeface="Cambria Math"/>
                                  </a:rPr>
                                  <m:t>0</m:t>
                                </m:r>
                              </m:e>
                            </m:mr>
                            <m:mr>
                              <m:e>
                                <m:r>
                                  <a:rPr lang="zh-TW" altLang="en-US" sz="1100">
                                    <a:latin typeface="Cambria Math"/>
                                  </a:rPr>
                                  <m:t>0</m:t>
                                </m:r>
                              </m:e>
                              <m:e>
                                <m:r>
                                  <a:rPr lang="zh-TW" altLang="en-US" sz="1100">
                                    <a:latin typeface="Cambria Math"/>
                                  </a:rPr>
                                  <m:t>0</m:t>
                                </m:r>
                              </m:e>
                              <m:e>
                                <m:sSup>
                                  <m:sSupPr>
                                    <m:ctrlPr>
                                      <a:rPr lang="zh-TW" altLang="en-US" sz="1100" i="1">
                                        <a:latin typeface="Cambria Math"/>
                                      </a:rPr>
                                    </m:ctrlPr>
                                  </m:sSupPr>
                                  <m:e>
                                    <m:r>
                                      <a:rPr lang="zh-TW" altLang="en-US" sz="1100" i="1">
                                        <a:latin typeface="Cambria Math"/>
                                      </a:rPr>
                                      <m:t>𝑟</m:t>
                                    </m:r>
                                  </m:e>
                                  <m:sup>
                                    <m:r>
                                      <a:rPr lang="zh-TW" altLang="en-US" sz="1100">
                                        <a:latin typeface="Cambria Math"/>
                                      </a:rPr>
                                      <m:t>2</m:t>
                                    </m:r>
                                  </m:sup>
                                </m:sSup>
                              </m:e>
                              <m:e>
                                <m:r>
                                  <a:rPr lang="zh-TW" altLang="en-US" sz="1100">
                                    <a:latin typeface="Cambria Math"/>
                                  </a:rPr>
                                  <m:t>0</m:t>
                                </m:r>
                              </m:e>
                            </m:mr>
                            <m:mr>
                              <m:e>
                                <m:r>
                                  <a:rPr lang="zh-TW" altLang="en-US" sz="1100">
                                    <a:latin typeface="Cambria Math"/>
                                  </a:rPr>
                                  <m:t>0</m:t>
                                </m:r>
                              </m:e>
                              <m:e>
                                <m:r>
                                  <a:rPr lang="zh-TW" altLang="en-US" sz="1100">
                                    <a:latin typeface="Cambria Math"/>
                                  </a:rPr>
                                  <m:t>0</m:t>
                                </m:r>
                              </m:e>
                              <m:e>
                                <m:r>
                                  <a:rPr lang="zh-TW" altLang="en-US" sz="1100">
                                    <a:latin typeface="Cambria Math"/>
                                  </a:rPr>
                                  <m:t>0</m:t>
                                </m:r>
                              </m:e>
                              <m:e>
                                <m:sSup>
                                  <m:sSupPr>
                                    <m:ctrlPr>
                                      <a:rPr lang="zh-TW" altLang="en-US" sz="1100" i="1">
                                        <a:latin typeface="Cambria Math"/>
                                      </a:rPr>
                                    </m:ctrlPr>
                                  </m:sSupPr>
                                  <m:e>
                                    <m:r>
                                      <a:rPr lang="zh-TW" altLang="en-US" sz="1100" i="1">
                                        <a:latin typeface="Cambria Math"/>
                                      </a:rPr>
                                      <m:t>𝑟</m:t>
                                    </m:r>
                                  </m:e>
                                  <m:sup>
                                    <m:r>
                                      <a:rPr lang="zh-TW" altLang="en-US" sz="1100">
                                        <a:latin typeface="Cambria Math"/>
                                      </a:rPr>
                                      <m:t>2</m:t>
                                    </m:r>
                                  </m:sup>
                                </m:sSup>
                                <m:r>
                                  <a:rPr lang="zh-TW" altLang="en-US" sz="1100">
                                    <a:latin typeface="Cambria Math"/>
                                  </a:rPr>
                                  <m:t>⁢</m:t>
                                </m:r>
                                <m:sSup>
                                  <m:sSupPr>
                                    <m:ctrlPr>
                                      <a:rPr lang="zh-TW" altLang="en-US" sz="1100" i="1">
                                        <a:latin typeface="Cambria Math"/>
                                      </a:rPr>
                                    </m:ctrlPr>
                                  </m:sSupPr>
                                  <m:e>
                                    <m:r>
                                      <m:rPr>
                                        <m:sty m:val="p"/>
                                      </m:rPr>
                                      <a:rPr lang="zh-TW" altLang="en-US" sz="1100">
                                        <a:latin typeface="Cambria Math"/>
                                      </a:rPr>
                                      <m:t>sin</m:t>
                                    </m:r>
                                  </m:e>
                                  <m:sup>
                                    <m:r>
                                      <a:rPr lang="zh-TW" altLang="en-US" sz="1100">
                                        <a:latin typeface="Cambria Math"/>
                                      </a:rPr>
                                      <m:t>2</m:t>
                                    </m:r>
                                  </m:sup>
                                </m:sSup>
                                <m:r>
                                  <a:rPr lang="zh-TW" altLang="en-US" sz="1100">
                                    <a:latin typeface="Cambria Math"/>
                                  </a:rPr>
                                  <m:t>⁢</m:t>
                                </m:r>
                                <m:r>
                                  <a:rPr lang="zh-TW" altLang="en-US" sz="1100" i="1">
                                    <a:latin typeface="Cambria Math"/>
                                  </a:rPr>
                                  <m:t>𝜃</m:t>
                                </m:r>
                              </m:e>
                            </m:mr>
                          </m:m>
                        </m:e>
                      </m:d>
                    </m:oMath>
                  </m:oMathPara>
                </a14:m>
                <a:endParaRPr lang="zh-TW" altLang="en-US" dirty="0"/>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However, in such a case </a:t>
                </a:r>
              </a:p>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d>
                            <m:dPr>
                              <m:ctrlPr>
                                <a:rPr lang="zh-TW" altLang="en-US" i="1">
                                  <a:latin typeface="Cambria Math"/>
                                </a:rPr>
                              </m:ctrlPr>
                            </m:dPr>
                            <m:e>
                              <m:sSub>
                                <m:sSubPr>
                                  <m:ctrlPr>
                                    <a:rPr lang="zh-TW" altLang="en-US" i="1">
                                      <a:latin typeface="Cambria Math"/>
                                    </a:rPr>
                                  </m:ctrlPr>
                                </m:sSubPr>
                                <m:e>
                                  <m:r>
                                    <a:rPr lang="zh-TW" altLang="en-US" i="1">
                                      <a:latin typeface="Cambria Math"/>
                                    </a:rPr>
                                    <m:t>𝑈</m:t>
                                  </m:r>
                                </m:e>
                                <m:sub>
                                  <m:r>
                                    <m:rPr>
                                      <m:sty m:val="p"/>
                                    </m:rPr>
                                    <a:rPr lang="zh-TW" altLang="en-US">
                                      <a:latin typeface="Cambria Math"/>
                                    </a:rPr>
                                    <m:t>SH</m:t>
                                  </m:r>
                                </m:sub>
                              </m:sSub>
                            </m:e>
                          </m:d>
                        </m:e>
                        <m:sup>
                          <m:r>
                            <a:rPr lang="zh-TW" altLang="en-US" i="1">
                              <a:latin typeface="Cambria Math"/>
                            </a:rPr>
                            <m:t>𝛼</m:t>
                          </m:r>
                        </m:sup>
                      </m:sSup>
                      <m:r>
                        <a:rPr lang="zh-TW" altLang="en-US">
                          <a:latin typeface="Cambria Math"/>
                        </a:rPr>
                        <m:t>=</m:t>
                      </m:r>
                      <m:d>
                        <m:dPr>
                          <m:ctrlPr>
                            <a:rPr lang="zh-TW" altLang="en-US" i="1">
                              <a:latin typeface="Cambria Math"/>
                            </a:rPr>
                          </m:ctrlPr>
                        </m:dPr>
                        <m:e>
                          <m:m>
                            <m:mPr>
                              <m:mcs>
                                <m:mc>
                                  <m:mcPr>
                                    <m:count m:val="1"/>
                                    <m:mcJc m:val="center"/>
                                  </m:mcPr>
                                </m:mc>
                              </m:mcs>
                              <m:ctrlPr>
                                <a:rPr lang="zh-TW" altLang="en-US" i="1">
                                  <a:latin typeface="Cambria Math"/>
                                </a:rPr>
                              </m:ctrlPr>
                            </m:mPr>
                            <m:mr>
                              <m:e>
                                <m:sSup>
                                  <m:sSupPr>
                                    <m:ctrlPr>
                                      <a:rPr lang="zh-TW" altLang="en-US" i="1">
                                        <a:latin typeface="Cambria Math"/>
                                      </a:rPr>
                                    </m:ctrlPr>
                                  </m:sSupPr>
                                  <m:e>
                                    <m:r>
                                      <a:rPr lang="zh-TW" altLang="en-US" i="1">
                                        <a:latin typeface="Cambria Math"/>
                                      </a:rPr>
                                      <m:t>𝑈</m:t>
                                    </m:r>
                                  </m:e>
                                  <m:sup>
                                    <m:r>
                                      <a:rPr lang="zh-TW" altLang="en-US" i="1">
                                        <a:latin typeface="Cambria Math"/>
                                      </a:rPr>
                                      <m:t>𝑡</m:t>
                                    </m:r>
                                  </m:sup>
                                </m:sSup>
                              </m:e>
                            </m:mr>
                            <m:mr>
                              <m:e>
                                <m:sSup>
                                  <m:sSupPr>
                                    <m:ctrlPr>
                                      <a:rPr lang="zh-TW" altLang="en-US" i="1">
                                        <a:latin typeface="Cambria Math"/>
                                      </a:rPr>
                                    </m:ctrlPr>
                                  </m:sSupPr>
                                  <m:e>
                                    <m:r>
                                      <a:rPr lang="zh-TW" altLang="en-US" i="1">
                                        <a:latin typeface="Cambria Math"/>
                                      </a:rPr>
                                      <m:t>𝑈</m:t>
                                    </m:r>
                                  </m:e>
                                  <m:sup>
                                    <m:r>
                                      <a:rPr lang="zh-TW" altLang="en-US" i="1">
                                        <a:latin typeface="Cambria Math"/>
                                      </a:rPr>
                                      <m:t>𝑟</m:t>
                                    </m:r>
                                  </m:sup>
                                </m:sSup>
                              </m:e>
                            </m:mr>
                            <m:mr>
                              <m:e>
                                <m:sSup>
                                  <m:sSupPr>
                                    <m:ctrlPr>
                                      <a:rPr lang="zh-TW" altLang="en-US" i="1">
                                        <a:latin typeface="Cambria Math"/>
                                      </a:rPr>
                                    </m:ctrlPr>
                                  </m:sSupPr>
                                  <m:e>
                                    <m:r>
                                      <a:rPr lang="zh-TW" altLang="en-US" i="1">
                                        <a:latin typeface="Cambria Math"/>
                                      </a:rPr>
                                      <m:t>𝑈</m:t>
                                    </m:r>
                                  </m:e>
                                  <m:sup>
                                    <m:r>
                                      <a:rPr lang="zh-TW" altLang="en-US" i="1">
                                        <a:latin typeface="Cambria Math"/>
                                      </a:rPr>
                                      <m:t>𝜃</m:t>
                                    </m:r>
                                  </m:sup>
                                </m:sSup>
                              </m:e>
                            </m:mr>
                            <m:mr>
                              <m:e>
                                <m:sSup>
                                  <m:sSupPr>
                                    <m:ctrlPr>
                                      <a:rPr lang="zh-TW" altLang="en-US" i="1">
                                        <a:latin typeface="Cambria Math"/>
                                      </a:rPr>
                                    </m:ctrlPr>
                                  </m:sSupPr>
                                  <m:e>
                                    <m:r>
                                      <a:rPr lang="zh-TW" altLang="en-US" i="1">
                                        <a:latin typeface="Cambria Math"/>
                                      </a:rPr>
                                      <m:t>𝑈</m:t>
                                    </m:r>
                                  </m:e>
                                  <m:sup>
                                    <m:r>
                                      <a:rPr lang="zh-TW" altLang="en-US" i="1">
                                        <a:latin typeface="Cambria Math"/>
                                      </a:rPr>
                                      <m:t>𝜙</m:t>
                                    </m:r>
                                  </m:sup>
                                </m:sSup>
                              </m:e>
                            </m:mr>
                          </m:m>
                        </m:e>
                      </m:d>
                    </m:oMath>
                  </m:oMathPara>
                </a14:m>
                <a:endParaRPr lang="zh-TW" altLang="en-US" dirty="0"/>
              </a:p>
              <a:p>
                <a:r>
                  <a:rPr lang="en-US" altLang="zh-TW" dirty="0" smtClean="0">
                    <a:latin typeface="Cambria Math" pitchFamily="18" charset="0"/>
                    <a:ea typeface="Cambria Math" pitchFamily="18" charset="0"/>
                  </a:rPr>
                  <a:t>is hard to interpret.</a:t>
                </a:r>
                <a:endParaRPr lang="zh-TW" altLang="en-US" dirty="0" smtClean="0">
                  <a:latin typeface="Cambria Math" pitchFamily="18" charset="0"/>
                  <a:ea typeface="Cambria Math"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656083" y="1040449"/>
                <a:ext cx="3403076" cy="5269841"/>
              </a:xfrm>
              <a:prstGeom prst="rect">
                <a:avLst/>
              </a:prstGeom>
              <a:blipFill rotWithShape="1">
                <a:blip r:embed="rId4"/>
                <a:stretch>
                  <a:fillRect l="-1613" t="-694" r="-1254" b="-92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39064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391096" y="1000425"/>
            <a:ext cx="2244172" cy="2217718"/>
            <a:chOff x="5495233" y="2881944"/>
            <a:chExt cx="4023483" cy="3976056"/>
          </a:xfrm>
        </p:grpSpPr>
        <p:pic>
          <p:nvPicPr>
            <p:cNvPr id="8" name="Picture 7"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5495233" y="2881944"/>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6809729" y="4675181"/>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7435780" y="4718612"/>
              <a:ext cx="1387611" cy="777994"/>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1"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6809729" y="4675182"/>
              <a:ext cx="1252103" cy="9402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8035215" y="3921533"/>
              <a:ext cx="1252103" cy="94023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457200" y="0"/>
            <a:ext cx="8229600" cy="1143000"/>
          </a:xfrm>
        </p:spPr>
        <p:txBody>
          <a:bodyPr/>
          <a:lstStyle/>
          <a:p>
            <a:r>
              <a:rPr lang="en-US" altLang="zh-TW" dirty="0" smtClean="0"/>
              <a:t>Which frame to use?</a:t>
            </a:r>
            <a:endParaRPr lang="zh-TW" altLang="en-US" dirty="0"/>
          </a:p>
        </p:txBody>
      </p:sp>
      <p:grpSp>
        <p:nvGrpSpPr>
          <p:cNvPr id="14" name="Group 13"/>
          <p:cNvGrpSpPr/>
          <p:nvPr/>
        </p:nvGrpSpPr>
        <p:grpSpPr>
          <a:xfrm>
            <a:off x="442462" y="972312"/>
            <a:ext cx="2513597" cy="2286520"/>
            <a:chOff x="160937" y="1213596"/>
            <a:chExt cx="5220688" cy="4749054"/>
          </a:xfrm>
        </p:grpSpPr>
        <p:pic>
          <p:nvPicPr>
            <p:cNvPr id="5" name="Picture 4"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1358142" y="1213596"/>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160937" y="1986594"/>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Desktop\Black Hole Astrophysics\Textbook circle\09 Ch7.4\vehic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89639" flipH="1">
              <a:off x="2672638" y="3006833"/>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2088565" y="3809035"/>
              <a:ext cx="1387611" cy="777994"/>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004169" y="1019042"/>
            <a:ext cx="2576802" cy="2118876"/>
            <a:chOff x="167778" y="1462694"/>
            <a:chExt cx="5515621" cy="4535434"/>
          </a:xfrm>
        </p:grpSpPr>
        <p:pic>
          <p:nvPicPr>
            <p:cNvPr id="19" name="Picture 18" descr="G:\Desktop\Black Hole Astrophysics\Textbook circle\08 Ch 6.5.2.&amp;6.6.2.2&amp;7.1~7.3\Triangles_(spherical_geometry)_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778" y="1462694"/>
              <a:ext cx="5515621" cy="453543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3213036" y="3158705"/>
              <a:ext cx="2441314" cy="2412536"/>
              <a:chOff x="3996567" y="2755868"/>
              <a:chExt cx="4023483" cy="3976056"/>
            </a:xfrm>
          </p:grpSpPr>
          <p:pic>
            <p:nvPicPr>
              <p:cNvPr id="21" name="Picture 20" descr="G:\Desktop\Black Hole Astrophysics\Textbook circle\08 Ch 6.5.2.&amp;6.6.2.2&amp;7.1~7.3\Triangles_(spherical_geometry)_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059" t="37297" b="8693"/>
              <a:stretch/>
            </p:blipFill>
            <p:spPr bwMode="auto">
              <a:xfrm>
                <a:off x="3996567" y="2755868"/>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G:\Desktop\Black Hole Astrophysics\Textbook circle\09 Ch7.4\vehic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789639" flipH="1">
                <a:off x="5311063" y="4549105"/>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V="1">
                <a:off x="5937114" y="4592536"/>
                <a:ext cx="1387611" cy="777994"/>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24" name="Picture 3" descr="G:\Desktop\Black Hole Astrophysics\Textbook circle\09 Ch7.4\vehic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789639" flipH="1">
                <a:off x="5311063" y="4549106"/>
                <a:ext cx="1252103" cy="9402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G:\Desktop\Black Hole Astrophysics\Textbook circle\09 Ch7.4\vehic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789639" flipH="1">
                <a:off x="6543323" y="3776432"/>
                <a:ext cx="1252103" cy="940234"/>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638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879" y="3365044"/>
            <a:ext cx="7032511" cy="335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971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How to go from FIX to SH frame?</a:t>
            </a:r>
            <a:endParaRPr lang="zh-TW" altLang="en-US" dirty="0"/>
          </a:p>
        </p:txBody>
      </p:sp>
      <mc:AlternateContent xmlns:mc="http://schemas.openxmlformats.org/markup-compatibility/2006" xmlns:a14="http://schemas.microsoft.com/office/drawing/2010/main">
        <mc:Choice Requires="a14">
          <p:sp>
            <p:nvSpPr>
              <p:cNvPr id="4" name="Rectangle 3"/>
              <p:cNvSpPr/>
              <p:nvPr/>
            </p:nvSpPr>
            <p:spPr>
              <a:xfrm>
                <a:off x="257741" y="4547808"/>
                <a:ext cx="2798780" cy="1012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sz="1600" i="1">
                              <a:latin typeface="Cambria Math"/>
                            </a:rPr>
                          </m:ctrlPr>
                        </m:sSubPr>
                        <m:e>
                          <m:d>
                            <m:dPr>
                              <m:ctrlPr>
                                <a:rPr lang="zh-TW" altLang="en-US" sz="1600" i="1">
                                  <a:latin typeface="Cambria Math"/>
                                </a:rPr>
                              </m:ctrlPr>
                            </m:dPr>
                            <m:e>
                              <m:sSubSup>
                                <m:sSubSupPr>
                                  <m:ctrlPr>
                                    <a:rPr lang="zh-TW" altLang="en-US" sz="1600" i="1">
                                      <a:latin typeface="Cambria Math"/>
                                    </a:rPr>
                                  </m:ctrlPr>
                                </m:sSubSupPr>
                                <m:e>
                                  <m:r>
                                    <a:rPr lang="zh-TW" altLang="en-US" sz="1600" i="1">
                                      <a:latin typeface="Cambria Math"/>
                                    </a:rPr>
                                    <m:t>𝑔</m:t>
                                  </m:r>
                                </m:e>
                                <m:sub>
                                  <m:r>
                                    <m:rPr>
                                      <m:sty m:val="p"/>
                                    </m:rPr>
                                    <a:rPr lang="zh-TW" altLang="en-US" sz="1600">
                                      <a:latin typeface="Cambria Math"/>
                                    </a:rPr>
                                    <m:t>FIX</m:t>
                                  </m:r>
                                </m:sub>
                                <m:sup>
                                  <m:r>
                                    <m:rPr>
                                      <m:sty m:val="p"/>
                                    </m:rPr>
                                    <a:rPr lang="zh-TW" altLang="en-US" sz="1600">
                                      <a:latin typeface="Cambria Math"/>
                                    </a:rPr>
                                    <m:t>Sch</m:t>
                                  </m:r>
                                </m:sup>
                              </m:sSubSup>
                            </m:e>
                          </m:d>
                        </m:e>
                        <m:sub>
                          <m:r>
                            <m:rPr>
                              <m:sty m:val="p"/>
                            </m:rPr>
                            <a:rPr lang="zh-TW" altLang="en-US" sz="1600">
                              <a:latin typeface="Cambria Math"/>
                            </a:rPr>
                            <m:t>αβ</m:t>
                          </m:r>
                        </m:sub>
                      </m:sSub>
                      <m:r>
                        <a:rPr lang="zh-TW" altLang="en-US" sz="1600">
                          <a:latin typeface="Cambria Math"/>
                        </a:rPr>
                        <m:t>=</m:t>
                      </m:r>
                      <m:d>
                        <m:dPr>
                          <m:ctrlPr>
                            <a:rPr lang="zh-TW" altLang="en-US" sz="1600" i="1">
                              <a:latin typeface="Cambria Math"/>
                            </a:rPr>
                          </m:ctrlPr>
                        </m:dPr>
                        <m:e>
                          <m:m>
                            <m:mPr>
                              <m:mcs>
                                <m:mc>
                                  <m:mcPr>
                                    <m:count m:val="4"/>
                                    <m:mcJc m:val="center"/>
                                  </m:mcPr>
                                </m:mc>
                              </m:mcs>
                              <m:ctrlPr>
                                <a:rPr lang="zh-TW" altLang="en-US" sz="1600" i="1">
                                  <a:latin typeface="Cambria Math"/>
                                </a:rPr>
                              </m:ctrlPr>
                            </m:mPr>
                            <m:mr>
                              <m:e>
                                <m:r>
                                  <a:rPr lang="zh-TW" altLang="en-US" sz="1600">
                                    <a:latin typeface="Cambria Math"/>
                                  </a:rPr>
                                  <m:t>−1</m:t>
                                </m:r>
                              </m:e>
                              <m:e>
                                <m:r>
                                  <a:rPr lang="zh-TW" altLang="en-US" sz="1600">
                                    <a:latin typeface="Cambria Math"/>
                                  </a:rPr>
                                  <m:t>0</m:t>
                                </m:r>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1</m:t>
                                </m:r>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0</m:t>
                                </m:r>
                              </m:e>
                              <m:e>
                                <m:r>
                                  <a:rPr lang="zh-TW" altLang="en-US" sz="1600">
                                    <a:latin typeface="Cambria Math"/>
                                  </a:rPr>
                                  <m:t>1</m:t>
                                </m:r>
                              </m:e>
                              <m:e>
                                <m:r>
                                  <a:rPr lang="zh-TW" altLang="en-US" sz="1600">
                                    <a:latin typeface="Cambria Math"/>
                                  </a:rPr>
                                  <m:t>0</m:t>
                                </m:r>
                              </m:e>
                            </m:mr>
                            <m:mr>
                              <m:e>
                                <m:r>
                                  <a:rPr lang="zh-TW" altLang="en-US" sz="1600">
                                    <a:latin typeface="Cambria Math"/>
                                  </a:rPr>
                                  <m:t>0</m:t>
                                </m:r>
                              </m:e>
                              <m:e>
                                <m:r>
                                  <a:rPr lang="zh-TW" altLang="en-US" sz="1600">
                                    <a:latin typeface="Cambria Math"/>
                                  </a:rPr>
                                  <m:t>0</m:t>
                                </m:r>
                              </m:e>
                              <m:e>
                                <m:r>
                                  <a:rPr lang="zh-TW" altLang="en-US" sz="1600">
                                    <a:latin typeface="Cambria Math"/>
                                  </a:rPr>
                                  <m:t>0</m:t>
                                </m:r>
                              </m:e>
                              <m:e>
                                <m:r>
                                  <a:rPr lang="zh-TW" altLang="en-US" sz="1600">
                                    <a:latin typeface="Cambria Math"/>
                                  </a:rPr>
                                  <m:t>1</m:t>
                                </m:r>
                              </m:e>
                            </m:mr>
                          </m:m>
                        </m:e>
                      </m:d>
                    </m:oMath>
                  </m:oMathPara>
                </a14:m>
                <a:endParaRPr lang="zh-TW" altLang="en-US" sz="1600" dirty="0"/>
              </a:p>
            </p:txBody>
          </p:sp>
        </mc:Choice>
        <mc:Fallback xmlns="">
          <p:sp>
            <p:nvSpPr>
              <p:cNvPr id="4" name="Rectangle 3"/>
              <p:cNvSpPr>
                <a:spLocks noRot="1" noChangeAspect="1" noMove="1" noResize="1" noEditPoints="1" noAdjustHandles="1" noChangeArrowheads="1" noChangeShapeType="1" noTextEdit="1"/>
              </p:cNvSpPr>
              <p:nvPr/>
            </p:nvSpPr>
            <p:spPr>
              <a:xfrm>
                <a:off x="257741" y="4547808"/>
                <a:ext cx="2798780" cy="1012072"/>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16803" y="917301"/>
                <a:ext cx="2051587" cy="394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600" i="1">
                              <a:latin typeface="Cambria Math"/>
                            </a:rPr>
                          </m:ctrlPr>
                        </m:sSubPr>
                        <m:e>
                          <m:r>
                            <a:rPr lang="zh-TW" altLang="en-US" sz="1600" i="1">
                              <a:latin typeface="Cambria Math"/>
                            </a:rPr>
                            <m:t>𝑔</m:t>
                          </m:r>
                        </m:e>
                        <m:sub>
                          <m:r>
                            <a:rPr lang="zh-TW" altLang="en-US" sz="1600" i="1">
                              <a:latin typeface="Cambria Math"/>
                            </a:rPr>
                            <m:t>𝛼</m:t>
                          </m:r>
                          <m:r>
                            <a:rPr lang="zh-TW" altLang="en-US" sz="1600">
                              <a:latin typeface="Cambria Math"/>
                            </a:rPr>
                            <m:t>′⁢</m:t>
                          </m:r>
                          <m:r>
                            <a:rPr lang="zh-TW" altLang="en-US" sz="1600" i="1">
                              <a:latin typeface="Cambria Math"/>
                            </a:rPr>
                            <m:t>𝛽</m:t>
                          </m:r>
                          <m:r>
                            <a:rPr lang="zh-TW" altLang="en-US" sz="1600">
                              <a:latin typeface="Cambria Math"/>
                            </a:rPr>
                            <m:t>′</m:t>
                          </m:r>
                        </m:sub>
                      </m:sSub>
                      <m:r>
                        <a:rPr lang="zh-TW" altLang="en-US" sz="1600">
                          <a:latin typeface="Cambria Math"/>
                        </a:rPr>
                        <m:t>=</m:t>
                      </m:r>
                      <m:sSup>
                        <m:sSupPr>
                          <m:ctrlPr>
                            <a:rPr lang="zh-TW" altLang="en-US" sz="1600" i="1">
                              <a:latin typeface="Cambria Math"/>
                            </a:rPr>
                          </m:ctrlPr>
                        </m:sSupPr>
                        <m:e>
                          <m:sSub>
                            <m:sSubPr>
                              <m:ctrlPr>
                                <a:rPr lang="zh-TW" altLang="en-US" sz="1600" i="1">
                                  <a:latin typeface="Cambria Math"/>
                                </a:rPr>
                              </m:ctrlPr>
                            </m:sSubPr>
                            <m:e>
                              <m:r>
                                <a:rPr lang="zh-TW" altLang="en-US" sz="1600" i="1">
                                  <a:latin typeface="Cambria Math"/>
                                </a:rPr>
                                <m:t>𝛬</m:t>
                              </m:r>
                            </m:e>
                            <m:sub>
                              <m:r>
                                <a:rPr lang="zh-TW" altLang="en-US" sz="1600" i="1">
                                  <a:latin typeface="Cambria Math"/>
                                </a:rPr>
                                <m:t>𝛼</m:t>
                              </m:r>
                              <m:r>
                                <a:rPr lang="zh-TW" altLang="en-US" sz="1600">
                                  <a:latin typeface="Cambria Math"/>
                                </a:rPr>
                                <m:t>′</m:t>
                              </m:r>
                            </m:sub>
                          </m:sSub>
                        </m:e>
                        <m:sup>
                          <m:r>
                            <a:rPr lang="zh-TW" altLang="en-US" sz="1600" i="1">
                              <a:latin typeface="Cambria Math"/>
                            </a:rPr>
                            <m:t>𝛼</m:t>
                          </m:r>
                        </m:sup>
                      </m:sSup>
                      <m:r>
                        <a:rPr lang="zh-TW" altLang="en-US" sz="1600">
                          <a:latin typeface="Cambria Math"/>
                        </a:rPr>
                        <m:t>⁢</m:t>
                      </m:r>
                      <m:sSup>
                        <m:sSupPr>
                          <m:ctrlPr>
                            <a:rPr lang="zh-TW" altLang="en-US" sz="1600" i="1">
                              <a:latin typeface="Cambria Math"/>
                            </a:rPr>
                          </m:ctrlPr>
                        </m:sSupPr>
                        <m:e>
                          <m:sSub>
                            <m:sSubPr>
                              <m:ctrlPr>
                                <a:rPr lang="zh-TW" altLang="en-US" sz="1600" i="1">
                                  <a:latin typeface="Cambria Math"/>
                                </a:rPr>
                              </m:ctrlPr>
                            </m:sSubPr>
                            <m:e>
                              <m:r>
                                <a:rPr lang="zh-TW" altLang="en-US" sz="1600" i="1">
                                  <a:latin typeface="Cambria Math"/>
                                </a:rPr>
                                <m:t>𝛬</m:t>
                              </m:r>
                            </m:e>
                            <m:sub>
                              <m:r>
                                <a:rPr lang="zh-TW" altLang="en-US" sz="1600" i="1">
                                  <a:latin typeface="Cambria Math"/>
                                </a:rPr>
                                <m:t>𝛽</m:t>
                              </m:r>
                              <m:r>
                                <a:rPr lang="zh-TW" altLang="en-US" sz="1600">
                                  <a:latin typeface="Cambria Math"/>
                                </a:rPr>
                                <m:t>′</m:t>
                              </m:r>
                            </m:sub>
                          </m:sSub>
                        </m:e>
                        <m:sup>
                          <m:r>
                            <a:rPr lang="zh-TW" altLang="en-US" sz="1600" i="1">
                              <a:latin typeface="Cambria Math"/>
                            </a:rPr>
                            <m:t>𝛽</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𝑔</m:t>
                          </m:r>
                        </m:e>
                        <m:sub>
                          <m:r>
                            <m:rPr>
                              <m:sty m:val="p"/>
                            </m:rPr>
                            <a:rPr lang="zh-TW" altLang="en-US" sz="1600">
                              <a:latin typeface="Cambria Math"/>
                            </a:rPr>
                            <m:t>αβ</m:t>
                          </m:r>
                        </m:sub>
                      </m:sSub>
                    </m:oMath>
                  </m:oMathPara>
                </a14:m>
                <a:endParaRPr lang="zh-TW" alt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5316803" y="917301"/>
                <a:ext cx="2051587" cy="394916"/>
              </a:xfrm>
              <a:prstGeom prst="rect">
                <a:avLst/>
              </a:prstGeom>
              <a:blipFill rotWithShape="1">
                <a:blip r:embed="rId3"/>
                <a:stretch>
                  <a:fillRect b="-46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79657" y="1442821"/>
                <a:ext cx="4344203" cy="450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600" i="1" smtClean="0">
                              <a:latin typeface="Cambria Math"/>
                            </a:rPr>
                          </m:ctrlPr>
                        </m:sSubPr>
                        <m:e>
                          <m:d>
                            <m:dPr>
                              <m:ctrlPr>
                                <a:rPr lang="zh-TW" altLang="en-US" sz="1600" i="1">
                                  <a:latin typeface="Cambria Math"/>
                                </a:rPr>
                              </m:ctrlPr>
                            </m:dPr>
                            <m:e>
                              <m:sSubSup>
                                <m:sSubSupPr>
                                  <m:ctrlPr>
                                    <a:rPr lang="zh-TW" altLang="en-US" sz="1600" i="1">
                                      <a:latin typeface="Cambria Math"/>
                                    </a:rPr>
                                  </m:ctrlPr>
                                </m:sSubSupPr>
                                <m:e>
                                  <m:r>
                                    <a:rPr lang="zh-TW" altLang="en-US" sz="1600" i="1">
                                      <a:latin typeface="Cambria Math"/>
                                    </a:rPr>
                                    <m:t>𝑔</m:t>
                                  </m:r>
                                </m:e>
                                <m:sub>
                                  <m:r>
                                    <m:rPr>
                                      <m:sty m:val="p"/>
                                    </m:rPr>
                                    <a:rPr lang="zh-TW" altLang="en-US" sz="1600">
                                      <a:latin typeface="Cambria Math"/>
                                    </a:rPr>
                                    <m:t>SH</m:t>
                                  </m:r>
                                </m:sub>
                                <m:sup>
                                  <m:r>
                                    <m:rPr>
                                      <m:sty m:val="p"/>
                                    </m:rPr>
                                    <a:rPr lang="zh-TW" altLang="en-US" sz="1600">
                                      <a:latin typeface="Cambria Math"/>
                                    </a:rPr>
                                    <m:t>Sch</m:t>
                                  </m:r>
                                </m:sup>
                              </m:sSubSup>
                            </m:e>
                          </m:d>
                        </m:e>
                        <m:sub>
                          <m:r>
                            <a:rPr lang="zh-TW" altLang="en-US" sz="1600" i="1">
                              <a:latin typeface="Cambria Math"/>
                            </a:rPr>
                            <m:t>𝛼</m:t>
                          </m:r>
                          <m:r>
                            <a:rPr lang="zh-TW" altLang="en-US" sz="1600">
                              <a:latin typeface="Cambria Math"/>
                            </a:rPr>
                            <m:t>′⁢</m:t>
                          </m:r>
                          <m:r>
                            <a:rPr lang="zh-TW" altLang="en-US" sz="1600" i="1">
                              <a:latin typeface="Cambria Math"/>
                            </a:rPr>
                            <m:t>𝛽</m:t>
                          </m:r>
                          <m:r>
                            <a:rPr lang="zh-TW" altLang="en-US" sz="1600">
                              <a:latin typeface="Cambria Math"/>
                            </a:rPr>
                            <m:t>′</m:t>
                          </m:r>
                        </m:sub>
                      </m:sSub>
                      <m:r>
                        <a:rPr lang="zh-TW" altLang="en-US" sz="1600">
                          <a:latin typeface="Cambria Math"/>
                        </a:rPr>
                        <m:t>=</m:t>
                      </m:r>
                      <m:sSup>
                        <m:sSupPr>
                          <m:ctrlPr>
                            <a:rPr lang="zh-TW" altLang="en-US" sz="1600" i="1">
                              <a:latin typeface="Cambria Math"/>
                            </a:rPr>
                          </m:ctrlPr>
                        </m:sSupPr>
                        <m:e>
                          <m:sSub>
                            <m:sSubPr>
                              <m:ctrlPr>
                                <a:rPr lang="zh-TW" altLang="en-US" sz="1600" i="1">
                                  <a:latin typeface="Cambria Math"/>
                                </a:rPr>
                              </m:ctrlPr>
                            </m:sSubPr>
                            <m:e>
                              <m:r>
                                <a:rPr lang="zh-TW" altLang="en-US" sz="1600" i="1">
                                  <a:latin typeface="Cambria Math"/>
                                </a:rPr>
                                <m:t>𝛬</m:t>
                              </m:r>
                            </m:e>
                            <m:sub>
                              <m:r>
                                <m:rPr>
                                  <m:sty m:val="p"/>
                                </m:rPr>
                                <a:rPr lang="zh-TW" altLang="en-US" sz="1600">
                                  <a:latin typeface="Cambria Math"/>
                                </a:rPr>
                                <m:t>SH</m:t>
                              </m:r>
                              <m:r>
                                <a:rPr lang="en-US" altLang="zh-TW" sz="1600" b="0" i="0" smtClean="0">
                                  <a:latin typeface="Cambria Math"/>
                                </a:rPr>
                                <m:t>(</m:t>
                              </m:r>
                              <m:r>
                                <a:rPr lang="zh-TW" altLang="en-US" sz="1600" i="1">
                                  <a:latin typeface="Cambria Math"/>
                                </a:rPr>
                                <m:t>𝛼</m:t>
                              </m:r>
                              <m:r>
                                <a:rPr lang="zh-TW" altLang="en-US" sz="1600">
                                  <a:latin typeface="Cambria Math"/>
                                </a:rPr>
                                <m:t>′⁢</m:t>
                              </m:r>
                              <m:r>
                                <a:rPr lang="en-US" altLang="zh-TW" sz="1600" b="0" i="0" smtClean="0">
                                  <a:latin typeface="Cambria Math"/>
                                </a:rPr>
                                <m:t>)</m:t>
                              </m:r>
                            </m:sub>
                          </m:sSub>
                        </m:e>
                        <m:sup>
                          <m:r>
                            <a:rPr lang="zh-TW" altLang="en-US" sz="1600">
                              <a:latin typeface="Cambria Math"/>
                            </a:rPr>
                            <m:t>⁢</m:t>
                          </m:r>
                          <m:r>
                            <m:rPr>
                              <m:sty m:val="p"/>
                            </m:rPr>
                            <a:rPr lang="zh-TW" altLang="en-US" sz="1600">
                              <a:latin typeface="Cambria Math"/>
                            </a:rPr>
                            <m:t>FIX</m:t>
                          </m:r>
                          <m:r>
                            <a:rPr lang="en-US" altLang="zh-TW" sz="1600" b="0" i="0" smtClean="0">
                              <a:latin typeface="Cambria Math"/>
                            </a:rPr>
                            <m:t>(</m:t>
                          </m:r>
                          <m:r>
                            <a:rPr lang="zh-TW" altLang="en-US" sz="1600" i="1">
                              <a:latin typeface="Cambria Math"/>
                            </a:rPr>
                            <m:t>𝛼</m:t>
                          </m:r>
                          <m:r>
                            <a:rPr lang="en-US" altLang="zh-TW" sz="1600" b="0" i="0" smtClean="0">
                              <a:latin typeface="Cambria Math"/>
                            </a:rPr>
                            <m:t>)</m:t>
                          </m:r>
                        </m:sup>
                      </m:sSup>
                      <m:r>
                        <a:rPr lang="zh-TW" altLang="en-US" sz="1600">
                          <a:latin typeface="Cambria Math"/>
                        </a:rPr>
                        <m:t>⁢</m:t>
                      </m:r>
                      <m:sSup>
                        <m:sSupPr>
                          <m:ctrlPr>
                            <a:rPr lang="zh-TW" altLang="en-US" sz="1600" i="1">
                              <a:latin typeface="Cambria Math"/>
                            </a:rPr>
                          </m:ctrlPr>
                        </m:sSupPr>
                        <m:e>
                          <m:sSub>
                            <m:sSubPr>
                              <m:ctrlPr>
                                <a:rPr lang="zh-TW" altLang="en-US" sz="1600" i="1">
                                  <a:latin typeface="Cambria Math"/>
                                </a:rPr>
                              </m:ctrlPr>
                            </m:sSubPr>
                            <m:e>
                              <m:r>
                                <a:rPr lang="zh-TW" altLang="en-US" sz="1600" i="1">
                                  <a:latin typeface="Cambria Math"/>
                                </a:rPr>
                                <m:t>𝛬</m:t>
                              </m:r>
                            </m:e>
                            <m:sub>
                              <m:r>
                                <a:rPr lang="zh-TW" altLang="en-US" sz="1600">
                                  <a:latin typeface="Cambria Math"/>
                                </a:rPr>
                                <m:t>⁢</m:t>
                              </m:r>
                              <m:r>
                                <m:rPr>
                                  <m:sty m:val="p"/>
                                </m:rPr>
                                <a:rPr lang="zh-TW" altLang="en-US" sz="1600">
                                  <a:latin typeface="Cambria Math"/>
                                </a:rPr>
                                <m:t>SH</m:t>
                              </m:r>
                              <m:r>
                                <a:rPr lang="en-US" altLang="zh-TW" sz="1600" b="0" i="0" smtClean="0">
                                  <a:latin typeface="Cambria Math"/>
                                </a:rPr>
                                <m:t>(</m:t>
                              </m:r>
                              <m:r>
                                <a:rPr lang="zh-TW" altLang="en-US" sz="1600" i="1">
                                  <a:latin typeface="Cambria Math"/>
                                </a:rPr>
                                <m:t>𝛽</m:t>
                              </m:r>
                              <m:r>
                                <a:rPr lang="zh-TW" altLang="en-US" sz="1600">
                                  <a:latin typeface="Cambria Math"/>
                                </a:rPr>
                                <m:t>′</m:t>
                              </m:r>
                              <m:r>
                                <a:rPr lang="en-US" altLang="zh-TW" sz="1600" b="0" i="0" smtClean="0">
                                  <a:latin typeface="Cambria Math"/>
                                </a:rPr>
                                <m:t>)</m:t>
                              </m:r>
                            </m:sub>
                          </m:sSub>
                        </m:e>
                        <m:sup>
                          <m:r>
                            <m:rPr>
                              <m:sty m:val="p"/>
                            </m:rPr>
                            <a:rPr lang="zh-TW" altLang="en-US" sz="1600">
                              <a:latin typeface="Cambria Math"/>
                            </a:rPr>
                            <m:t>FIX</m:t>
                          </m:r>
                          <m:r>
                            <a:rPr lang="en-US" altLang="zh-TW" sz="1600" b="0" i="0" smtClean="0">
                              <a:latin typeface="Cambria Math"/>
                            </a:rPr>
                            <m:t>(</m:t>
                          </m:r>
                          <m:r>
                            <a:rPr lang="zh-TW" altLang="en-US" sz="1600" i="1">
                              <a:latin typeface="Cambria Math"/>
                            </a:rPr>
                            <m:t>𝛽</m:t>
                          </m:r>
                          <m:r>
                            <a:rPr lang="en-US" altLang="zh-TW" sz="1600" b="0" i="0" smtClean="0">
                              <a:latin typeface="Cambria Math"/>
                            </a:rPr>
                            <m:t>)</m:t>
                          </m:r>
                        </m:sup>
                      </m:sSup>
                      <m:r>
                        <a:rPr lang="zh-TW" altLang="en-US" sz="1600">
                          <a:latin typeface="Cambria Math"/>
                        </a:rPr>
                        <m:t>⁢</m:t>
                      </m:r>
                      <m:sSub>
                        <m:sSubPr>
                          <m:ctrlPr>
                            <a:rPr lang="zh-TW" altLang="en-US" sz="1600" i="1">
                              <a:latin typeface="Cambria Math"/>
                            </a:rPr>
                          </m:ctrlPr>
                        </m:sSubPr>
                        <m:e>
                          <m:d>
                            <m:dPr>
                              <m:ctrlPr>
                                <a:rPr lang="zh-TW" altLang="en-US" sz="1600" i="1">
                                  <a:latin typeface="Cambria Math"/>
                                </a:rPr>
                              </m:ctrlPr>
                            </m:dPr>
                            <m:e>
                              <m:sSubSup>
                                <m:sSubSupPr>
                                  <m:ctrlPr>
                                    <a:rPr lang="zh-TW" altLang="en-US" sz="1600" i="1">
                                      <a:latin typeface="Cambria Math"/>
                                    </a:rPr>
                                  </m:ctrlPr>
                                </m:sSubSupPr>
                                <m:e>
                                  <m:r>
                                    <a:rPr lang="zh-TW" altLang="en-US" sz="1600" i="1">
                                      <a:latin typeface="Cambria Math"/>
                                    </a:rPr>
                                    <m:t>𝑔</m:t>
                                  </m:r>
                                </m:e>
                                <m:sub>
                                  <m:r>
                                    <m:rPr>
                                      <m:sty m:val="p"/>
                                    </m:rPr>
                                    <a:rPr lang="zh-TW" altLang="en-US" sz="1600">
                                      <a:latin typeface="Cambria Math"/>
                                    </a:rPr>
                                    <m:t>FIX</m:t>
                                  </m:r>
                                </m:sub>
                                <m:sup>
                                  <m:r>
                                    <m:rPr>
                                      <m:sty m:val="p"/>
                                    </m:rPr>
                                    <a:rPr lang="zh-TW" altLang="en-US" sz="1600">
                                      <a:latin typeface="Cambria Math"/>
                                    </a:rPr>
                                    <m:t>Sch</m:t>
                                  </m:r>
                                </m:sup>
                              </m:sSubSup>
                            </m:e>
                          </m:d>
                        </m:e>
                        <m:sub>
                          <m:r>
                            <m:rPr>
                              <m:sty m:val="p"/>
                            </m:rPr>
                            <a:rPr lang="zh-TW" altLang="en-US" sz="1600">
                              <a:latin typeface="Cambria Math"/>
                            </a:rPr>
                            <m:t>αβ</m:t>
                          </m:r>
                        </m:sub>
                      </m:sSub>
                    </m:oMath>
                  </m:oMathPara>
                </a14:m>
                <a:endParaRPr lang="zh-TW" alt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379657" y="1442821"/>
                <a:ext cx="4344203" cy="450444"/>
              </a:xfrm>
              <a:prstGeom prst="rect">
                <a:avLst/>
              </a:prstGeom>
              <a:blipFill rotWithShape="1">
                <a:blip r:embed="rId4"/>
                <a:stretch>
                  <a:fillRect b="-40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2793" y="1114759"/>
                <a:ext cx="3567900" cy="30647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400" i="1" smtClean="0">
                              <a:latin typeface="Cambria Math"/>
                            </a:rPr>
                          </m:ctrlPr>
                        </m:sSubPr>
                        <m:e>
                          <m:d>
                            <m:dPr>
                              <m:ctrlPr>
                                <a:rPr lang="zh-TW" altLang="en-US" sz="1400" i="1">
                                  <a:latin typeface="Cambria Math"/>
                                </a:rPr>
                              </m:ctrlPr>
                            </m:dPr>
                            <m:e>
                              <m:sSubSup>
                                <m:sSubSupPr>
                                  <m:ctrlPr>
                                    <a:rPr lang="zh-TW" altLang="en-US" sz="1400" i="1">
                                      <a:latin typeface="Cambria Math"/>
                                    </a:rPr>
                                  </m:ctrlPr>
                                </m:sSubSupPr>
                                <m:e>
                                  <m:r>
                                    <a:rPr lang="zh-TW" altLang="en-US" sz="1400" i="1">
                                      <a:latin typeface="Cambria Math"/>
                                    </a:rPr>
                                    <m:t>𝑔</m:t>
                                  </m:r>
                                </m:e>
                                <m:sub>
                                  <m:r>
                                    <m:rPr>
                                      <m:sty m:val="p"/>
                                    </m:rPr>
                                    <a:rPr lang="zh-TW" altLang="en-US" sz="1400">
                                      <a:latin typeface="Cambria Math"/>
                                    </a:rPr>
                                    <m:t>SH</m:t>
                                  </m:r>
                                </m:sub>
                                <m:sup>
                                  <m:r>
                                    <m:rPr>
                                      <m:sty m:val="p"/>
                                    </m:rPr>
                                    <a:rPr lang="zh-TW" altLang="en-US" sz="1400">
                                      <a:latin typeface="Cambria Math"/>
                                    </a:rPr>
                                    <m:t>Sch</m:t>
                                  </m:r>
                                </m:sup>
                              </m:sSubSup>
                            </m:e>
                          </m:d>
                        </m:e>
                        <m:sub>
                          <m:r>
                            <m:rPr>
                              <m:sty m:val="p"/>
                            </m:rPr>
                            <a:rPr lang="zh-TW" altLang="en-US" sz="1400">
                              <a:latin typeface="Cambria Math"/>
                            </a:rPr>
                            <m:t>αβ</m:t>
                          </m:r>
                        </m:sub>
                      </m:sSub>
                    </m:oMath>
                  </m:oMathPara>
                </a14:m>
                <a:endParaRPr lang="en-US" altLang="zh-TW" sz="1400" dirty="0" smtClean="0">
                  <a:latin typeface="Cambria Math"/>
                </a:endParaRPr>
              </a:p>
              <a:p>
                <a:endParaRPr lang="en-US" altLang="zh-TW" sz="1400" dirty="0" smtClean="0">
                  <a:latin typeface="Cambria Math"/>
                </a:endParaRPr>
              </a:p>
              <a:p>
                <a:pPr/>
                <a14:m>
                  <m:oMathPara xmlns:m="http://schemas.openxmlformats.org/officeDocument/2006/math">
                    <m:oMathParaPr>
                      <m:jc m:val="centerGroup"/>
                    </m:oMathParaPr>
                    <m:oMath xmlns:m="http://schemas.openxmlformats.org/officeDocument/2006/math">
                      <m:r>
                        <a:rPr lang="en-US" altLang="zh-TW" sz="1400" b="0" i="1" smtClean="0">
                          <a:latin typeface="Cambria Math"/>
                        </a:rPr>
                        <m:t>=</m:t>
                      </m:r>
                      <m:d>
                        <m:dPr>
                          <m:ctrlPr>
                            <a:rPr lang="zh-TW" altLang="en-US" sz="1400" i="1">
                              <a:latin typeface="Cambria Math"/>
                            </a:rPr>
                          </m:ctrlPr>
                        </m:dPr>
                        <m:e>
                          <m:m>
                            <m:mPr>
                              <m:mcs>
                                <m:mc>
                                  <m:mcPr>
                                    <m:count m:val="4"/>
                                    <m:mcJc m:val="center"/>
                                  </m:mcPr>
                                </m:mc>
                              </m:mcs>
                              <m:ctrlPr>
                                <a:rPr lang="zh-TW" altLang="en-US" sz="1400" i="1">
                                  <a:latin typeface="Cambria Math"/>
                                </a:rPr>
                              </m:ctrlPr>
                            </m:mPr>
                            <m:mr>
                              <m:e>
                                <m:r>
                                  <a:rPr lang="zh-TW" altLang="en-US" sz="1400">
                                    <a:latin typeface="Cambria Math"/>
                                  </a:rPr>
                                  <m:t>−</m:t>
                                </m:r>
                                <m:sSup>
                                  <m:sSupPr>
                                    <m:ctrlPr>
                                      <a:rPr lang="zh-TW" altLang="en-US" sz="1400" i="1">
                                        <a:latin typeface="Cambria Math"/>
                                      </a:rPr>
                                    </m:ctrlPr>
                                  </m:sSupPr>
                                  <m:e>
                                    <m:r>
                                      <a:rPr lang="zh-TW" altLang="en-US" sz="1400" i="1">
                                        <a:latin typeface="Cambria Math"/>
                                      </a:rPr>
                                      <m:t>𝑐</m:t>
                                    </m:r>
                                  </m:e>
                                  <m:sup>
                                    <m:r>
                                      <a:rPr lang="zh-TW" altLang="en-US" sz="1400">
                                        <a:latin typeface="Cambria Math"/>
                                      </a:rPr>
                                      <m:t>2</m:t>
                                    </m:r>
                                  </m:sup>
                                </m:sSup>
                                <m:r>
                                  <a:rPr lang="zh-TW" altLang="en-US" sz="1400">
                                    <a:latin typeface="Cambria Math"/>
                                  </a:rPr>
                                  <m:t>⁢</m:t>
                                </m:r>
                                <m:d>
                                  <m:dPr>
                                    <m:ctrlPr>
                                      <a:rPr lang="zh-TW" altLang="en-US" sz="1400" i="1">
                                        <a:latin typeface="Cambria Math"/>
                                      </a:rPr>
                                    </m:ctrlPr>
                                  </m:dPr>
                                  <m:e>
                                    <m:r>
                                      <a:rPr lang="zh-TW" altLang="en-US" sz="1400">
                                        <a:latin typeface="Cambria Math"/>
                                      </a:rPr>
                                      <m:t>1−</m:t>
                                    </m:r>
                                    <m:f>
                                      <m:fPr>
                                        <m:ctrlPr>
                                          <a:rPr lang="zh-TW" altLang="en-US" sz="1400" i="1">
                                            <a:latin typeface="Cambria Math"/>
                                          </a:rPr>
                                        </m:ctrlPr>
                                      </m:fPr>
                                      <m:num>
                                        <m:sSub>
                                          <m:sSubPr>
                                            <m:ctrlPr>
                                              <a:rPr lang="zh-TW" altLang="en-US" sz="1400" i="1">
                                                <a:latin typeface="Cambria Math"/>
                                              </a:rPr>
                                            </m:ctrlPr>
                                          </m:sSubPr>
                                          <m:e>
                                            <m:r>
                                              <a:rPr lang="zh-TW" altLang="en-US" sz="1400" i="1">
                                                <a:latin typeface="Cambria Math"/>
                                              </a:rPr>
                                              <m:t>𝑟</m:t>
                                            </m:r>
                                          </m:e>
                                          <m:sub>
                                            <m:r>
                                              <a:rPr lang="zh-TW" altLang="en-US" sz="1400" i="1">
                                                <a:latin typeface="Cambria Math"/>
                                              </a:rPr>
                                              <m:t>𝑠</m:t>
                                            </m:r>
                                          </m:sub>
                                        </m:sSub>
                                      </m:num>
                                      <m:den>
                                        <m:r>
                                          <a:rPr lang="zh-TW" altLang="en-US" sz="1400" i="1">
                                            <a:latin typeface="Cambria Math"/>
                                          </a:rPr>
                                          <m:t>𝑟</m:t>
                                        </m:r>
                                      </m:den>
                                    </m:f>
                                  </m:e>
                                </m:d>
                              </m:e>
                              <m:e>
                                <m:r>
                                  <a:rPr lang="zh-TW" altLang="en-US" sz="1400">
                                    <a:latin typeface="Cambria Math"/>
                                  </a:rPr>
                                  <m:t>0</m:t>
                                </m:r>
                              </m:e>
                              <m:e>
                                <m:r>
                                  <a:rPr lang="zh-TW" altLang="en-US" sz="1400">
                                    <a:latin typeface="Cambria Math"/>
                                  </a:rPr>
                                  <m:t>0</m:t>
                                </m:r>
                              </m:e>
                              <m:e>
                                <m:r>
                                  <a:rPr lang="zh-TW" altLang="en-US" sz="1400">
                                    <a:latin typeface="Cambria Math"/>
                                  </a:rPr>
                                  <m:t>0</m:t>
                                </m:r>
                              </m:e>
                            </m:mr>
                            <m:mr>
                              <m:e>
                                <m:r>
                                  <a:rPr lang="zh-TW" altLang="en-US" sz="1400">
                                    <a:latin typeface="Cambria Math"/>
                                  </a:rPr>
                                  <m:t>0</m:t>
                                </m:r>
                              </m:e>
                              <m:e>
                                <m:f>
                                  <m:fPr>
                                    <m:ctrlPr>
                                      <a:rPr lang="zh-TW" altLang="en-US" sz="1400" i="1">
                                        <a:latin typeface="Cambria Math"/>
                                      </a:rPr>
                                    </m:ctrlPr>
                                  </m:fPr>
                                  <m:num>
                                    <m:r>
                                      <a:rPr lang="zh-TW" altLang="en-US" sz="1400">
                                        <a:latin typeface="Cambria Math"/>
                                      </a:rPr>
                                      <m:t>1</m:t>
                                    </m:r>
                                  </m:num>
                                  <m:den>
                                    <m:d>
                                      <m:dPr>
                                        <m:ctrlPr>
                                          <a:rPr lang="zh-TW" altLang="en-US" sz="1400" i="1">
                                            <a:latin typeface="Cambria Math"/>
                                          </a:rPr>
                                        </m:ctrlPr>
                                      </m:dPr>
                                      <m:e>
                                        <m:r>
                                          <a:rPr lang="zh-TW" altLang="en-US" sz="1400">
                                            <a:latin typeface="Cambria Math"/>
                                          </a:rPr>
                                          <m:t>1−</m:t>
                                        </m:r>
                                        <m:f>
                                          <m:fPr>
                                            <m:ctrlPr>
                                              <a:rPr lang="zh-TW" altLang="en-US" sz="1400" i="1">
                                                <a:latin typeface="Cambria Math"/>
                                              </a:rPr>
                                            </m:ctrlPr>
                                          </m:fPr>
                                          <m:num>
                                            <m:sSub>
                                              <m:sSubPr>
                                                <m:ctrlPr>
                                                  <a:rPr lang="zh-TW" altLang="en-US" sz="1400" i="1">
                                                    <a:latin typeface="Cambria Math"/>
                                                  </a:rPr>
                                                </m:ctrlPr>
                                              </m:sSubPr>
                                              <m:e>
                                                <m:r>
                                                  <a:rPr lang="zh-TW" altLang="en-US" sz="1400" i="1">
                                                    <a:latin typeface="Cambria Math"/>
                                                  </a:rPr>
                                                  <m:t>𝑟</m:t>
                                                </m:r>
                                              </m:e>
                                              <m:sub>
                                                <m:r>
                                                  <a:rPr lang="zh-TW" altLang="en-US" sz="1400" i="1">
                                                    <a:latin typeface="Cambria Math"/>
                                                  </a:rPr>
                                                  <m:t>𝑠</m:t>
                                                </m:r>
                                              </m:sub>
                                            </m:sSub>
                                          </m:num>
                                          <m:den>
                                            <m:r>
                                              <a:rPr lang="zh-TW" altLang="en-US" sz="1400" i="1">
                                                <a:latin typeface="Cambria Math"/>
                                              </a:rPr>
                                              <m:t>𝑟</m:t>
                                            </m:r>
                                          </m:den>
                                        </m:f>
                                      </m:e>
                                    </m:d>
                                  </m:den>
                                </m:f>
                              </m:e>
                              <m:e>
                                <m:r>
                                  <a:rPr lang="zh-TW" altLang="en-US" sz="1400">
                                    <a:latin typeface="Cambria Math"/>
                                  </a:rPr>
                                  <m:t>0</m:t>
                                </m:r>
                              </m:e>
                              <m:e>
                                <m:r>
                                  <a:rPr lang="zh-TW" altLang="en-US" sz="1400">
                                    <a:latin typeface="Cambria Math"/>
                                  </a:rPr>
                                  <m:t>0</m:t>
                                </m:r>
                              </m:e>
                            </m:mr>
                            <m:mr>
                              <m:e>
                                <m:r>
                                  <a:rPr lang="zh-TW" altLang="en-US" sz="1400">
                                    <a:latin typeface="Cambria Math"/>
                                  </a:rPr>
                                  <m:t>0</m:t>
                                </m:r>
                              </m:e>
                              <m:e>
                                <m:r>
                                  <a:rPr lang="zh-TW" altLang="en-US" sz="1400">
                                    <a:latin typeface="Cambria Math"/>
                                  </a:rPr>
                                  <m:t>0</m:t>
                                </m:r>
                              </m:e>
                              <m:e>
                                <m:sSup>
                                  <m:sSupPr>
                                    <m:ctrlPr>
                                      <a:rPr lang="zh-TW" altLang="en-US" sz="1400" i="1">
                                        <a:latin typeface="Cambria Math"/>
                                      </a:rPr>
                                    </m:ctrlPr>
                                  </m:sSupPr>
                                  <m:e>
                                    <m:r>
                                      <a:rPr lang="zh-TW" altLang="en-US" sz="1400" i="1">
                                        <a:latin typeface="Cambria Math"/>
                                      </a:rPr>
                                      <m:t>𝑟</m:t>
                                    </m:r>
                                  </m:e>
                                  <m:sup>
                                    <m:r>
                                      <a:rPr lang="zh-TW" altLang="en-US" sz="1400">
                                        <a:latin typeface="Cambria Math"/>
                                      </a:rPr>
                                      <m:t>2</m:t>
                                    </m:r>
                                  </m:sup>
                                </m:sSup>
                              </m:e>
                              <m:e>
                                <m:r>
                                  <a:rPr lang="zh-TW" altLang="en-US" sz="1400">
                                    <a:latin typeface="Cambria Math"/>
                                  </a:rPr>
                                  <m:t>0</m:t>
                                </m:r>
                              </m:e>
                            </m:mr>
                            <m:mr>
                              <m:e>
                                <m:r>
                                  <a:rPr lang="zh-TW" altLang="en-US" sz="1400">
                                    <a:latin typeface="Cambria Math"/>
                                  </a:rPr>
                                  <m:t>0</m:t>
                                </m:r>
                              </m:e>
                              <m:e>
                                <m:r>
                                  <a:rPr lang="zh-TW" altLang="en-US" sz="1400">
                                    <a:latin typeface="Cambria Math"/>
                                  </a:rPr>
                                  <m:t>0</m:t>
                                </m:r>
                              </m:e>
                              <m:e>
                                <m:r>
                                  <a:rPr lang="zh-TW" altLang="en-US" sz="1400">
                                    <a:latin typeface="Cambria Math"/>
                                  </a:rPr>
                                  <m:t>0</m:t>
                                </m:r>
                              </m:e>
                              <m:e>
                                <m:sSup>
                                  <m:sSupPr>
                                    <m:ctrlPr>
                                      <a:rPr lang="zh-TW" altLang="en-US" sz="1400" i="1">
                                        <a:latin typeface="Cambria Math"/>
                                      </a:rPr>
                                    </m:ctrlPr>
                                  </m:sSupPr>
                                  <m:e>
                                    <m:r>
                                      <a:rPr lang="zh-TW" altLang="en-US" sz="1400" i="1">
                                        <a:latin typeface="Cambria Math"/>
                                      </a:rPr>
                                      <m:t>𝑟</m:t>
                                    </m:r>
                                  </m:e>
                                  <m:sup>
                                    <m:r>
                                      <a:rPr lang="zh-TW" altLang="en-US" sz="1400">
                                        <a:latin typeface="Cambria Math"/>
                                      </a:rPr>
                                      <m:t>2</m:t>
                                    </m:r>
                                  </m:sup>
                                </m:sSup>
                                <m:r>
                                  <a:rPr lang="zh-TW" altLang="en-US" sz="1400">
                                    <a:latin typeface="Cambria Math"/>
                                  </a:rPr>
                                  <m:t>⁢</m:t>
                                </m:r>
                                <m:sSup>
                                  <m:sSupPr>
                                    <m:ctrlPr>
                                      <a:rPr lang="zh-TW" altLang="en-US" sz="1400" i="1">
                                        <a:latin typeface="Cambria Math"/>
                                      </a:rPr>
                                    </m:ctrlPr>
                                  </m:sSupPr>
                                  <m:e>
                                    <m:r>
                                      <m:rPr>
                                        <m:sty m:val="p"/>
                                      </m:rPr>
                                      <a:rPr lang="zh-TW" altLang="en-US" sz="1400">
                                        <a:latin typeface="Cambria Math"/>
                                      </a:rPr>
                                      <m:t>sin</m:t>
                                    </m:r>
                                  </m:e>
                                  <m:sup>
                                    <m:r>
                                      <a:rPr lang="zh-TW" altLang="en-US" sz="1400">
                                        <a:latin typeface="Cambria Math"/>
                                      </a:rPr>
                                      <m:t>2</m:t>
                                    </m:r>
                                  </m:sup>
                                </m:sSup>
                                <m:r>
                                  <a:rPr lang="zh-TW" altLang="en-US" sz="1400">
                                    <a:latin typeface="Cambria Math"/>
                                  </a:rPr>
                                  <m:t>⁢</m:t>
                                </m:r>
                                <m:r>
                                  <a:rPr lang="zh-TW" altLang="en-US" sz="1400" i="1">
                                    <a:latin typeface="Cambria Math"/>
                                  </a:rPr>
                                  <m:t>𝜃</m:t>
                                </m:r>
                              </m:e>
                            </m:mr>
                          </m:m>
                        </m:e>
                      </m:d>
                    </m:oMath>
                  </m:oMathPara>
                </a14:m>
                <a:endParaRPr lang="en-US" altLang="zh-TW" sz="1400" i="1" dirty="0" smtClean="0">
                  <a:latin typeface="Cambria Math"/>
                </a:endParaRPr>
              </a:p>
              <a:p>
                <a:endParaRPr lang="en-US" altLang="zh-TW" sz="1400" dirty="0" smtClean="0">
                  <a:latin typeface="Cambria Math"/>
                </a:endParaRPr>
              </a:p>
              <a:p>
                <a:pPr/>
                <a14:m>
                  <m:oMathPara xmlns:m="http://schemas.openxmlformats.org/officeDocument/2006/math">
                    <m:oMathParaPr>
                      <m:jc m:val="centerGroup"/>
                    </m:oMathParaPr>
                    <m:oMath xmlns:m="http://schemas.openxmlformats.org/officeDocument/2006/math">
                      <m:r>
                        <a:rPr lang="zh-TW" altLang="en-US" sz="1400">
                          <a:latin typeface="Cambria Math"/>
                        </a:rPr>
                        <m:t>≡</m:t>
                      </m:r>
                      <m:d>
                        <m:dPr>
                          <m:ctrlPr>
                            <a:rPr lang="zh-TW" altLang="en-US" sz="1400" i="1">
                              <a:latin typeface="Cambria Math"/>
                            </a:rPr>
                          </m:ctrlPr>
                        </m:dPr>
                        <m:e>
                          <m:m>
                            <m:mPr>
                              <m:mcs>
                                <m:mc>
                                  <m:mcPr>
                                    <m:count m:val="4"/>
                                    <m:mcJc m:val="center"/>
                                  </m:mcPr>
                                </m:mc>
                              </m:mcs>
                              <m:ctrlPr>
                                <a:rPr lang="zh-TW" altLang="en-US" sz="1400" i="1">
                                  <a:latin typeface="Cambria Math"/>
                                </a:rPr>
                              </m:ctrlPr>
                            </m:mPr>
                            <m:mr>
                              <m:e>
                                <m:sSub>
                                  <m:sSubPr>
                                    <m:ctrlPr>
                                      <a:rPr lang="zh-TW" altLang="en-US" sz="1400" i="1">
                                        <a:latin typeface="Cambria Math"/>
                                      </a:rPr>
                                    </m:ctrlPr>
                                  </m:sSubPr>
                                  <m:e>
                                    <m:r>
                                      <a:rPr lang="zh-TW" altLang="en-US" sz="1400" i="1">
                                        <a:latin typeface="Cambria Math"/>
                                      </a:rPr>
                                      <m:t>𝑔</m:t>
                                    </m:r>
                                  </m:e>
                                  <m:sub>
                                    <m:r>
                                      <m:rPr>
                                        <m:sty m:val="p"/>
                                      </m:rPr>
                                      <a:rPr lang="zh-TW" altLang="en-US" sz="1400">
                                        <a:latin typeface="Cambria Math"/>
                                      </a:rPr>
                                      <m:t>tt</m:t>
                                    </m:r>
                                  </m:sub>
                                </m:sSub>
                              </m:e>
                              <m:e>
                                <m:r>
                                  <a:rPr lang="zh-TW" altLang="en-US" sz="1400">
                                    <a:latin typeface="Cambria Math"/>
                                  </a:rPr>
                                  <m:t>0</m:t>
                                </m:r>
                              </m:e>
                              <m:e>
                                <m:r>
                                  <a:rPr lang="zh-TW" altLang="en-US" sz="1400">
                                    <a:latin typeface="Cambria Math"/>
                                  </a:rPr>
                                  <m:t>0</m:t>
                                </m:r>
                              </m:e>
                              <m:e>
                                <m:r>
                                  <a:rPr lang="zh-TW" altLang="en-US" sz="1400">
                                    <a:latin typeface="Cambria Math"/>
                                  </a:rPr>
                                  <m:t>0</m:t>
                                </m:r>
                              </m:e>
                            </m:mr>
                            <m:mr>
                              <m:e>
                                <m:r>
                                  <a:rPr lang="zh-TW" altLang="en-US" sz="1400">
                                    <a:latin typeface="Cambria Math"/>
                                  </a:rPr>
                                  <m:t>0</m:t>
                                </m:r>
                              </m:e>
                              <m:e>
                                <m:sSub>
                                  <m:sSubPr>
                                    <m:ctrlPr>
                                      <a:rPr lang="zh-TW" altLang="en-US" sz="1400" i="1">
                                        <a:latin typeface="Cambria Math"/>
                                      </a:rPr>
                                    </m:ctrlPr>
                                  </m:sSubPr>
                                  <m:e>
                                    <m:r>
                                      <a:rPr lang="zh-TW" altLang="en-US" sz="1400" i="1">
                                        <a:latin typeface="Cambria Math"/>
                                      </a:rPr>
                                      <m:t>𝑔</m:t>
                                    </m:r>
                                  </m:e>
                                  <m:sub>
                                    <m:r>
                                      <m:rPr>
                                        <m:sty m:val="p"/>
                                      </m:rPr>
                                      <a:rPr lang="zh-TW" altLang="en-US" sz="1400">
                                        <a:latin typeface="Cambria Math"/>
                                      </a:rPr>
                                      <m:t>rr</m:t>
                                    </m:r>
                                  </m:sub>
                                </m:sSub>
                              </m:e>
                              <m:e>
                                <m:r>
                                  <a:rPr lang="zh-TW" altLang="en-US" sz="1400">
                                    <a:latin typeface="Cambria Math"/>
                                  </a:rPr>
                                  <m:t>0</m:t>
                                </m:r>
                              </m:e>
                              <m:e>
                                <m:r>
                                  <a:rPr lang="zh-TW" altLang="en-US" sz="1400">
                                    <a:latin typeface="Cambria Math"/>
                                  </a:rPr>
                                  <m:t>0</m:t>
                                </m:r>
                              </m:e>
                            </m:mr>
                            <m:mr>
                              <m:e>
                                <m:r>
                                  <a:rPr lang="zh-TW" altLang="en-US" sz="1400">
                                    <a:latin typeface="Cambria Math"/>
                                  </a:rPr>
                                  <m:t>0</m:t>
                                </m:r>
                              </m:e>
                              <m:e>
                                <m:r>
                                  <a:rPr lang="zh-TW" altLang="en-US" sz="1400">
                                    <a:latin typeface="Cambria Math"/>
                                  </a:rPr>
                                  <m:t>0</m:t>
                                </m:r>
                              </m:e>
                              <m:e>
                                <m:sSub>
                                  <m:sSubPr>
                                    <m:ctrlPr>
                                      <a:rPr lang="zh-TW" altLang="en-US" sz="1400" i="1">
                                        <a:latin typeface="Cambria Math"/>
                                      </a:rPr>
                                    </m:ctrlPr>
                                  </m:sSubPr>
                                  <m:e>
                                    <m:r>
                                      <a:rPr lang="zh-TW" altLang="en-US" sz="1400" i="1">
                                        <a:latin typeface="Cambria Math"/>
                                      </a:rPr>
                                      <m:t>𝑔</m:t>
                                    </m:r>
                                  </m:e>
                                  <m:sub>
                                    <m:r>
                                      <m:rPr>
                                        <m:sty m:val="p"/>
                                      </m:rPr>
                                      <a:rPr lang="zh-TW" altLang="en-US" sz="1400">
                                        <a:latin typeface="Cambria Math"/>
                                      </a:rPr>
                                      <m:t>θθ</m:t>
                                    </m:r>
                                  </m:sub>
                                </m:sSub>
                              </m:e>
                              <m:e>
                                <m:r>
                                  <a:rPr lang="zh-TW" altLang="en-US" sz="1400">
                                    <a:latin typeface="Cambria Math"/>
                                  </a:rPr>
                                  <m:t>0</m:t>
                                </m:r>
                              </m:e>
                            </m:mr>
                            <m:mr>
                              <m:e>
                                <m:r>
                                  <a:rPr lang="zh-TW" altLang="en-US" sz="1400">
                                    <a:latin typeface="Cambria Math"/>
                                  </a:rPr>
                                  <m:t>0</m:t>
                                </m:r>
                              </m:e>
                              <m:e>
                                <m:r>
                                  <a:rPr lang="zh-TW" altLang="en-US" sz="1400">
                                    <a:latin typeface="Cambria Math"/>
                                  </a:rPr>
                                  <m:t>0</m:t>
                                </m:r>
                              </m:e>
                              <m:e>
                                <m:r>
                                  <a:rPr lang="zh-TW" altLang="en-US" sz="1400">
                                    <a:latin typeface="Cambria Math"/>
                                  </a:rPr>
                                  <m:t>0</m:t>
                                </m:r>
                              </m:e>
                              <m:e>
                                <m:sSub>
                                  <m:sSubPr>
                                    <m:ctrlPr>
                                      <a:rPr lang="zh-TW" altLang="en-US" sz="1400" i="1">
                                        <a:latin typeface="Cambria Math"/>
                                      </a:rPr>
                                    </m:ctrlPr>
                                  </m:sSubPr>
                                  <m:e>
                                    <m:r>
                                      <a:rPr lang="zh-TW" altLang="en-US" sz="1400" i="1">
                                        <a:latin typeface="Cambria Math"/>
                                      </a:rPr>
                                      <m:t>𝑔</m:t>
                                    </m:r>
                                  </m:e>
                                  <m:sub>
                                    <m:r>
                                      <m:rPr>
                                        <m:sty m:val="p"/>
                                      </m:rPr>
                                      <a:rPr lang="zh-TW" altLang="en-US" sz="1400">
                                        <a:latin typeface="Cambria Math"/>
                                      </a:rPr>
                                      <m:t>ϕϕ</m:t>
                                    </m:r>
                                  </m:sub>
                                </m:sSub>
                              </m:e>
                            </m:mr>
                          </m:m>
                        </m:e>
                      </m:d>
                    </m:oMath>
                  </m:oMathPara>
                </a14:m>
                <a:endParaRPr lang="zh-TW" altLang="en-US"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2793" y="1114759"/>
                <a:ext cx="3567900" cy="3064750"/>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51485" y="1915895"/>
                <a:ext cx="4800545" cy="8329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zh-TW" altLang="en-US" sz="1200" i="1">
                              <a:latin typeface="Cambria Math"/>
                            </a:rPr>
                          </m:ctrlPr>
                        </m:dPr>
                        <m:e>
                          <m:m>
                            <m:mPr>
                              <m:mcs>
                                <m:mc>
                                  <m:mcPr>
                                    <m:count m:val="4"/>
                                    <m:mcJc m:val="center"/>
                                  </m:mcPr>
                                </m:mc>
                              </m:mcs>
                              <m:ctrlPr>
                                <a:rPr lang="zh-TW" altLang="en-US" sz="1200" i="1">
                                  <a:latin typeface="Cambria Math"/>
                                </a:rPr>
                              </m:ctrlPr>
                            </m:mPr>
                            <m:mr>
                              <m:e>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tt</m:t>
                                    </m:r>
                                  </m:sub>
                                </m:sSub>
                              </m:e>
                              <m:e>
                                <m:r>
                                  <a:rPr lang="zh-TW" altLang="en-US" sz="1200">
                                    <a:latin typeface="Cambria Math"/>
                                  </a:rPr>
                                  <m:t>0</m:t>
                                </m:r>
                              </m:e>
                              <m:e>
                                <m:r>
                                  <a:rPr lang="zh-TW" altLang="en-US" sz="1200">
                                    <a:latin typeface="Cambria Math"/>
                                  </a:rPr>
                                  <m:t>0</m:t>
                                </m:r>
                              </m:e>
                              <m:e>
                                <m:r>
                                  <a:rPr lang="zh-TW" altLang="en-US" sz="1200">
                                    <a:latin typeface="Cambria Math"/>
                                  </a:rPr>
                                  <m:t>0</m:t>
                                </m:r>
                              </m:e>
                            </m:mr>
                            <m:mr>
                              <m:e>
                                <m:r>
                                  <a:rPr lang="zh-TW" altLang="en-US" sz="1200">
                                    <a:latin typeface="Cambria Math"/>
                                  </a:rPr>
                                  <m:t>0</m:t>
                                </m:r>
                              </m:e>
                              <m:e>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rr</m:t>
                                    </m:r>
                                  </m:sub>
                                </m:sSub>
                              </m:e>
                              <m:e>
                                <m:r>
                                  <a:rPr lang="zh-TW" altLang="en-US" sz="1200">
                                    <a:latin typeface="Cambria Math"/>
                                  </a:rPr>
                                  <m:t>0</m:t>
                                </m:r>
                              </m:e>
                              <m:e>
                                <m:r>
                                  <a:rPr lang="zh-TW" altLang="en-US" sz="1200">
                                    <a:latin typeface="Cambria Math"/>
                                  </a:rPr>
                                  <m:t>0</m:t>
                                </m:r>
                              </m:e>
                            </m:mr>
                            <m:mr>
                              <m:e>
                                <m:r>
                                  <a:rPr lang="zh-TW" altLang="en-US" sz="1200">
                                    <a:latin typeface="Cambria Math"/>
                                  </a:rPr>
                                  <m:t>0</m:t>
                                </m:r>
                              </m:e>
                              <m:e>
                                <m:r>
                                  <a:rPr lang="zh-TW" altLang="en-US" sz="1200">
                                    <a:latin typeface="Cambria Math"/>
                                  </a:rPr>
                                  <m:t>0</m:t>
                                </m:r>
                              </m:e>
                              <m:e>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θθ</m:t>
                                    </m:r>
                                  </m:sub>
                                </m:sSub>
                              </m:e>
                              <m:e>
                                <m:r>
                                  <a:rPr lang="zh-TW" altLang="en-US" sz="1200">
                                    <a:latin typeface="Cambria Math"/>
                                  </a:rPr>
                                  <m:t>0</m:t>
                                </m:r>
                              </m:e>
                            </m:mr>
                            <m:mr>
                              <m:e>
                                <m:r>
                                  <a:rPr lang="zh-TW" altLang="en-US" sz="1200">
                                    <a:latin typeface="Cambria Math"/>
                                  </a:rPr>
                                  <m:t>0</m:t>
                                </m:r>
                              </m:e>
                              <m:e>
                                <m:r>
                                  <a:rPr lang="zh-TW" altLang="en-US" sz="1200">
                                    <a:latin typeface="Cambria Math"/>
                                  </a:rPr>
                                  <m:t>0</m:t>
                                </m:r>
                              </m:e>
                              <m:e>
                                <m:r>
                                  <a:rPr lang="zh-TW" altLang="en-US" sz="1200">
                                    <a:latin typeface="Cambria Math"/>
                                  </a:rPr>
                                  <m:t>0</m:t>
                                </m:r>
                              </m:e>
                              <m:e>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ϕϕ</m:t>
                                    </m:r>
                                  </m:sub>
                                </m:sSub>
                              </m:e>
                            </m:mr>
                          </m:m>
                        </m:e>
                      </m:d>
                      <m:r>
                        <a:rPr lang="zh-TW" altLang="en-US" sz="1200">
                          <a:latin typeface="Cambria Math"/>
                        </a:rPr>
                        <m:t>=</m:t>
                      </m:r>
                      <m:sSup>
                        <m:sSupPr>
                          <m:ctrlPr>
                            <a:rPr lang="zh-TW" altLang="en-US" sz="1200" i="1">
                              <a:latin typeface="Cambria Math"/>
                            </a:rPr>
                          </m:ctrlPr>
                        </m:sSupPr>
                        <m:e>
                          <m:sSub>
                            <m:sSubPr>
                              <m:ctrlPr>
                                <a:rPr lang="zh-TW" altLang="en-US" sz="1200" i="1">
                                  <a:latin typeface="Cambria Math"/>
                                </a:rPr>
                              </m:ctrlPr>
                            </m:sSubPr>
                            <m:e>
                              <m:r>
                                <a:rPr lang="zh-TW" altLang="en-US" sz="1200" i="1">
                                  <a:latin typeface="Cambria Math"/>
                                </a:rPr>
                                <m:t>𝛬</m:t>
                              </m:r>
                            </m:e>
                            <m:sub>
                              <m:r>
                                <m:rPr>
                                  <m:sty m:val="p"/>
                                </m:rPr>
                                <a:rPr lang="zh-TW" altLang="en-US" sz="1200">
                                  <a:latin typeface="Cambria Math"/>
                                </a:rPr>
                                <m:t>SH</m:t>
                              </m:r>
                              <m:r>
                                <a:rPr lang="zh-TW" altLang="en-US" sz="1200">
                                  <a:latin typeface="Cambria Math"/>
                                </a:rPr>
                                <m:t>⁢</m:t>
                              </m:r>
                              <m:d>
                                <m:dPr>
                                  <m:ctrlPr>
                                    <a:rPr lang="zh-TW" altLang="en-US" sz="1200" i="1">
                                      <a:latin typeface="Cambria Math"/>
                                    </a:rPr>
                                  </m:ctrlPr>
                                </m:dPr>
                                <m:e>
                                  <m:r>
                                    <a:rPr lang="zh-TW" altLang="en-US" sz="1200" i="1">
                                      <a:latin typeface="Cambria Math"/>
                                    </a:rPr>
                                    <m:t>𝛼</m:t>
                                  </m:r>
                                  <m:r>
                                    <a:rPr lang="zh-TW" altLang="en-US" sz="1200">
                                      <a:latin typeface="Cambria Math"/>
                                    </a:rPr>
                                    <m:t>′</m:t>
                                  </m:r>
                                </m:e>
                              </m:d>
                            </m:sub>
                          </m:sSub>
                        </m:e>
                        <m:sup>
                          <m:r>
                            <m:rPr>
                              <m:sty m:val="p"/>
                            </m:rPr>
                            <a:rPr lang="zh-TW" altLang="en-US" sz="1200">
                              <a:latin typeface="Cambria Math"/>
                            </a:rPr>
                            <m:t>FIX</m:t>
                          </m:r>
                          <m:r>
                            <a:rPr lang="zh-TW" altLang="en-US" sz="1200">
                              <a:latin typeface="Cambria Math"/>
                            </a:rPr>
                            <m:t>⁢</m:t>
                          </m:r>
                          <m:d>
                            <m:dPr>
                              <m:ctrlPr>
                                <a:rPr lang="zh-TW" altLang="en-US" sz="1200" i="1">
                                  <a:latin typeface="Cambria Math"/>
                                </a:rPr>
                              </m:ctrlPr>
                            </m:dPr>
                            <m:e>
                              <m:r>
                                <a:rPr lang="zh-TW" altLang="en-US" sz="1200" i="1">
                                  <a:latin typeface="Cambria Math"/>
                                </a:rPr>
                                <m:t>𝛼</m:t>
                              </m:r>
                            </m:e>
                          </m:d>
                        </m:sup>
                      </m:sSup>
                      <m:r>
                        <a:rPr lang="zh-TW" altLang="en-US" sz="1200">
                          <a:latin typeface="Cambria Math"/>
                        </a:rPr>
                        <m:t>⁢</m:t>
                      </m:r>
                      <m:sSup>
                        <m:sSupPr>
                          <m:ctrlPr>
                            <a:rPr lang="zh-TW" altLang="en-US" sz="1200" i="1">
                              <a:latin typeface="Cambria Math"/>
                            </a:rPr>
                          </m:ctrlPr>
                        </m:sSupPr>
                        <m:e>
                          <m:sSub>
                            <m:sSubPr>
                              <m:ctrlPr>
                                <a:rPr lang="zh-TW" altLang="en-US" sz="1200" i="1">
                                  <a:latin typeface="Cambria Math"/>
                                </a:rPr>
                              </m:ctrlPr>
                            </m:sSubPr>
                            <m:e>
                              <m:r>
                                <a:rPr lang="zh-TW" altLang="en-US" sz="1200" i="1">
                                  <a:latin typeface="Cambria Math"/>
                                </a:rPr>
                                <m:t>𝛬</m:t>
                              </m:r>
                            </m:e>
                            <m:sub>
                              <m:r>
                                <m:rPr>
                                  <m:sty m:val="p"/>
                                </m:rPr>
                                <a:rPr lang="zh-TW" altLang="en-US" sz="1200">
                                  <a:latin typeface="Cambria Math"/>
                                </a:rPr>
                                <m:t>SH</m:t>
                              </m:r>
                              <m:r>
                                <a:rPr lang="zh-TW" altLang="en-US" sz="1200">
                                  <a:latin typeface="Cambria Math"/>
                                </a:rPr>
                                <m:t>⁢</m:t>
                              </m:r>
                              <m:d>
                                <m:dPr>
                                  <m:ctrlPr>
                                    <a:rPr lang="zh-TW" altLang="en-US" sz="1200" i="1">
                                      <a:latin typeface="Cambria Math"/>
                                    </a:rPr>
                                  </m:ctrlPr>
                                </m:dPr>
                                <m:e>
                                  <m:r>
                                    <a:rPr lang="zh-TW" altLang="en-US" sz="1200" i="1">
                                      <a:latin typeface="Cambria Math"/>
                                    </a:rPr>
                                    <m:t>𝛽</m:t>
                                  </m:r>
                                  <m:r>
                                    <a:rPr lang="zh-TW" altLang="en-US" sz="1200">
                                      <a:latin typeface="Cambria Math"/>
                                    </a:rPr>
                                    <m:t>′</m:t>
                                  </m:r>
                                </m:e>
                              </m:d>
                            </m:sub>
                          </m:sSub>
                        </m:e>
                        <m:sup>
                          <m:r>
                            <m:rPr>
                              <m:sty m:val="p"/>
                            </m:rPr>
                            <a:rPr lang="zh-TW" altLang="en-US" sz="1200">
                              <a:latin typeface="Cambria Math"/>
                            </a:rPr>
                            <m:t>FIX</m:t>
                          </m:r>
                          <m:r>
                            <a:rPr lang="zh-TW" altLang="en-US" sz="1200">
                              <a:latin typeface="Cambria Math"/>
                            </a:rPr>
                            <m:t>⁢</m:t>
                          </m:r>
                          <m:d>
                            <m:dPr>
                              <m:ctrlPr>
                                <a:rPr lang="zh-TW" altLang="en-US" sz="1200" i="1">
                                  <a:latin typeface="Cambria Math"/>
                                </a:rPr>
                              </m:ctrlPr>
                            </m:dPr>
                            <m:e>
                              <m:r>
                                <a:rPr lang="zh-TW" altLang="en-US" sz="1200" i="1">
                                  <a:latin typeface="Cambria Math"/>
                                </a:rPr>
                                <m:t>𝛽</m:t>
                              </m:r>
                            </m:e>
                          </m:d>
                        </m:sup>
                      </m:sSup>
                      <m:r>
                        <a:rPr lang="zh-TW" altLang="en-US" sz="1200">
                          <a:latin typeface="Cambria Math"/>
                        </a:rPr>
                        <m:t>⁢</m:t>
                      </m:r>
                      <m:d>
                        <m:dPr>
                          <m:ctrlPr>
                            <a:rPr lang="zh-TW" altLang="en-US" sz="1200" i="1">
                              <a:latin typeface="Cambria Math"/>
                            </a:rPr>
                          </m:ctrlPr>
                        </m:dPr>
                        <m:e>
                          <m:m>
                            <m:mPr>
                              <m:mcs>
                                <m:mc>
                                  <m:mcPr>
                                    <m:count m:val="4"/>
                                    <m:mcJc m:val="center"/>
                                  </m:mcPr>
                                </m:mc>
                              </m:mcs>
                              <m:ctrlPr>
                                <a:rPr lang="zh-TW" altLang="en-US" sz="1200" i="1">
                                  <a:latin typeface="Cambria Math"/>
                                </a:rPr>
                              </m:ctrlPr>
                            </m:mPr>
                            <m:mr>
                              <m:e>
                                <m:r>
                                  <a:rPr lang="zh-TW" altLang="en-US" sz="1200">
                                    <a:latin typeface="Cambria Math"/>
                                  </a:rPr>
                                  <m:t>−1</m:t>
                                </m:r>
                              </m:e>
                              <m:e>
                                <m:r>
                                  <a:rPr lang="zh-TW" altLang="en-US" sz="1200">
                                    <a:latin typeface="Cambria Math"/>
                                  </a:rPr>
                                  <m:t>0</m:t>
                                </m:r>
                              </m:e>
                              <m:e>
                                <m:r>
                                  <a:rPr lang="zh-TW" altLang="en-US" sz="1200">
                                    <a:latin typeface="Cambria Math"/>
                                  </a:rPr>
                                  <m:t>0</m:t>
                                </m:r>
                              </m:e>
                              <m:e>
                                <m:r>
                                  <a:rPr lang="zh-TW" altLang="en-US" sz="1200">
                                    <a:latin typeface="Cambria Math"/>
                                  </a:rPr>
                                  <m:t>0</m:t>
                                </m:r>
                              </m:e>
                            </m:mr>
                            <m:mr>
                              <m:e>
                                <m:r>
                                  <a:rPr lang="zh-TW" altLang="en-US" sz="1200">
                                    <a:latin typeface="Cambria Math"/>
                                  </a:rPr>
                                  <m:t>0</m:t>
                                </m:r>
                              </m:e>
                              <m:e>
                                <m:r>
                                  <a:rPr lang="zh-TW" altLang="en-US" sz="1200">
                                    <a:latin typeface="Cambria Math"/>
                                  </a:rPr>
                                  <m:t>1</m:t>
                                </m:r>
                              </m:e>
                              <m:e>
                                <m:r>
                                  <a:rPr lang="zh-TW" altLang="en-US" sz="1200">
                                    <a:latin typeface="Cambria Math"/>
                                  </a:rPr>
                                  <m:t>0</m:t>
                                </m:r>
                              </m:e>
                              <m:e>
                                <m:r>
                                  <a:rPr lang="zh-TW" altLang="en-US" sz="1200">
                                    <a:latin typeface="Cambria Math"/>
                                  </a:rPr>
                                  <m:t>0</m:t>
                                </m:r>
                              </m:e>
                            </m:mr>
                            <m:mr>
                              <m:e>
                                <m:r>
                                  <a:rPr lang="zh-TW" altLang="en-US" sz="1200">
                                    <a:latin typeface="Cambria Math"/>
                                  </a:rPr>
                                  <m:t>0</m:t>
                                </m:r>
                              </m:e>
                              <m:e>
                                <m:r>
                                  <a:rPr lang="zh-TW" altLang="en-US" sz="1200">
                                    <a:latin typeface="Cambria Math"/>
                                  </a:rPr>
                                  <m:t>0</m:t>
                                </m:r>
                              </m:e>
                              <m:e>
                                <m:r>
                                  <a:rPr lang="zh-TW" altLang="en-US" sz="1200">
                                    <a:latin typeface="Cambria Math"/>
                                  </a:rPr>
                                  <m:t>1</m:t>
                                </m:r>
                              </m:e>
                              <m:e>
                                <m:r>
                                  <a:rPr lang="zh-TW" altLang="en-US" sz="1200">
                                    <a:latin typeface="Cambria Math"/>
                                  </a:rPr>
                                  <m:t>0</m:t>
                                </m:r>
                              </m:e>
                            </m:mr>
                            <m:mr>
                              <m:e>
                                <m:r>
                                  <a:rPr lang="zh-TW" altLang="en-US" sz="1200">
                                    <a:latin typeface="Cambria Math"/>
                                  </a:rPr>
                                  <m:t>0</m:t>
                                </m:r>
                              </m:e>
                              <m:e>
                                <m:r>
                                  <a:rPr lang="zh-TW" altLang="en-US" sz="1200">
                                    <a:latin typeface="Cambria Math"/>
                                  </a:rPr>
                                  <m:t>0</m:t>
                                </m:r>
                              </m:e>
                              <m:e>
                                <m:r>
                                  <a:rPr lang="zh-TW" altLang="en-US" sz="1200">
                                    <a:latin typeface="Cambria Math"/>
                                  </a:rPr>
                                  <m:t>0</m:t>
                                </m:r>
                              </m:e>
                              <m:e>
                                <m:r>
                                  <a:rPr lang="zh-TW" altLang="en-US" sz="1200">
                                    <a:latin typeface="Cambria Math"/>
                                  </a:rPr>
                                  <m:t>1</m:t>
                                </m:r>
                              </m:e>
                            </m:mr>
                          </m:m>
                        </m:e>
                      </m:d>
                    </m:oMath>
                  </m:oMathPara>
                </a14:m>
                <a:endParaRPr lang="zh-TW" alt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51485" y="1915895"/>
                <a:ext cx="4800545" cy="832985"/>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669216" y="3332539"/>
                <a:ext cx="5369995" cy="1405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sz="1200" i="1">
                              <a:latin typeface="Cambria Math"/>
                            </a:rPr>
                          </m:ctrlPr>
                        </m:sSupPr>
                        <m:e>
                          <m:sSub>
                            <m:sSubPr>
                              <m:ctrlPr>
                                <a:rPr lang="zh-TW" altLang="en-US" sz="1200" i="1">
                                  <a:latin typeface="Cambria Math"/>
                                </a:rPr>
                              </m:ctrlPr>
                            </m:sSubPr>
                            <m:e>
                              <m:r>
                                <a:rPr lang="zh-TW" altLang="en-US" sz="1200" i="1">
                                  <a:latin typeface="Cambria Math"/>
                                </a:rPr>
                                <m:t>𝛬</m:t>
                              </m:r>
                            </m:e>
                            <m:sub>
                              <m:r>
                                <m:rPr>
                                  <m:sty m:val="p"/>
                                </m:rPr>
                                <a:rPr lang="zh-TW" altLang="en-US" sz="1200">
                                  <a:latin typeface="Cambria Math"/>
                                </a:rPr>
                                <m:t>SH</m:t>
                              </m:r>
                            </m:sub>
                          </m:sSub>
                        </m:e>
                        <m:sup>
                          <m:r>
                            <m:rPr>
                              <m:sty m:val="p"/>
                            </m:rPr>
                            <a:rPr lang="zh-TW" altLang="en-US" sz="1200">
                              <a:latin typeface="Cambria Math"/>
                            </a:rPr>
                            <m:t>FIX</m:t>
                          </m:r>
                        </m:sup>
                      </m:sSup>
                      <m:r>
                        <a:rPr lang="zh-TW" altLang="en-US" sz="1200">
                          <a:latin typeface="Cambria Math"/>
                        </a:rPr>
                        <m:t>=</m:t>
                      </m:r>
                      <m:d>
                        <m:dPr>
                          <m:ctrlPr>
                            <a:rPr lang="zh-TW" altLang="en-US" sz="1200" i="1">
                              <a:latin typeface="Cambria Math"/>
                            </a:rPr>
                          </m:ctrlPr>
                        </m:dPr>
                        <m:e>
                          <m:m>
                            <m:mPr>
                              <m:mcs>
                                <m:mc>
                                  <m:mcPr>
                                    <m:count m:val="4"/>
                                    <m:mcJc m:val="center"/>
                                  </m:mcPr>
                                </m:mc>
                              </m:mcs>
                              <m:ctrlPr>
                                <a:rPr lang="zh-TW" altLang="en-US" sz="1200" i="1">
                                  <a:latin typeface="Cambria Math"/>
                                </a:rPr>
                              </m:ctrlPr>
                            </m:mPr>
                            <m:mr>
                              <m:e>
                                <m:rad>
                                  <m:radPr>
                                    <m:degHide m:val="on"/>
                                    <m:ctrlPr>
                                      <a:rPr lang="zh-TW" altLang="en-US" sz="1200" i="1">
                                        <a:latin typeface="Cambria Math"/>
                                      </a:rPr>
                                    </m:ctrlPr>
                                  </m:radPr>
                                  <m:deg/>
                                  <m:e>
                                    <m:r>
                                      <a:rPr lang="zh-TW" altLang="en-US" sz="1200">
                                        <a:latin typeface="Cambria Math"/>
                                      </a:rPr>
                                      <m:t>−</m:t>
                                    </m:r>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tt</m:t>
                                        </m:r>
                                      </m:sub>
                                    </m:sSub>
                                  </m:e>
                                </m:rad>
                              </m:e>
                              <m:e>
                                <m:r>
                                  <a:rPr lang="zh-TW" altLang="en-US" sz="1200">
                                    <a:latin typeface="Cambria Math"/>
                                  </a:rPr>
                                  <m:t>0</m:t>
                                </m:r>
                              </m:e>
                              <m:e>
                                <m:r>
                                  <a:rPr lang="zh-TW" altLang="en-US" sz="1200">
                                    <a:latin typeface="Cambria Math"/>
                                  </a:rPr>
                                  <m:t>0</m:t>
                                </m:r>
                              </m:e>
                              <m:e>
                                <m:r>
                                  <a:rPr lang="zh-TW" altLang="en-US" sz="1200">
                                    <a:latin typeface="Cambria Math"/>
                                  </a:rPr>
                                  <m:t>0</m:t>
                                </m:r>
                              </m:e>
                            </m:mr>
                            <m:mr>
                              <m:e>
                                <m:r>
                                  <a:rPr lang="zh-TW" altLang="en-US" sz="1200">
                                    <a:latin typeface="Cambria Math"/>
                                  </a:rPr>
                                  <m:t>0</m:t>
                                </m:r>
                              </m:e>
                              <m:e>
                                <m:rad>
                                  <m:radPr>
                                    <m:degHide m:val="on"/>
                                    <m:ctrlPr>
                                      <a:rPr lang="zh-TW" altLang="en-US" sz="1200" i="1">
                                        <a:latin typeface="Cambria Math"/>
                                      </a:rPr>
                                    </m:ctrlPr>
                                  </m:radPr>
                                  <m:deg/>
                                  <m:e>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rr</m:t>
                                        </m:r>
                                      </m:sub>
                                    </m:sSub>
                                  </m:e>
                                </m:rad>
                              </m:e>
                              <m:e>
                                <m:r>
                                  <a:rPr lang="zh-TW" altLang="en-US" sz="1200">
                                    <a:latin typeface="Cambria Math"/>
                                  </a:rPr>
                                  <m:t>0</m:t>
                                </m:r>
                              </m:e>
                              <m:e>
                                <m:r>
                                  <a:rPr lang="zh-TW" altLang="en-US" sz="1200">
                                    <a:latin typeface="Cambria Math"/>
                                  </a:rPr>
                                  <m:t>0</m:t>
                                </m:r>
                              </m:e>
                            </m:mr>
                            <m:mr>
                              <m:e>
                                <m:r>
                                  <a:rPr lang="zh-TW" altLang="en-US" sz="1200">
                                    <a:latin typeface="Cambria Math"/>
                                  </a:rPr>
                                  <m:t>0</m:t>
                                </m:r>
                              </m:e>
                              <m:e>
                                <m:r>
                                  <a:rPr lang="zh-TW" altLang="en-US" sz="1200">
                                    <a:latin typeface="Cambria Math"/>
                                  </a:rPr>
                                  <m:t>0</m:t>
                                </m:r>
                              </m:e>
                              <m:e>
                                <m:rad>
                                  <m:radPr>
                                    <m:degHide m:val="on"/>
                                    <m:ctrlPr>
                                      <a:rPr lang="zh-TW" altLang="en-US" sz="1200" i="1">
                                        <a:latin typeface="Cambria Math"/>
                                      </a:rPr>
                                    </m:ctrlPr>
                                  </m:radPr>
                                  <m:deg/>
                                  <m:e>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θθ</m:t>
                                        </m:r>
                                      </m:sub>
                                    </m:sSub>
                                  </m:e>
                                </m:rad>
                              </m:e>
                              <m:e>
                                <m:r>
                                  <a:rPr lang="zh-TW" altLang="en-US" sz="1200">
                                    <a:latin typeface="Cambria Math"/>
                                  </a:rPr>
                                  <m:t>0</m:t>
                                </m:r>
                              </m:e>
                            </m:mr>
                            <m:mr>
                              <m:e>
                                <m:r>
                                  <a:rPr lang="zh-TW" altLang="en-US" sz="1200">
                                    <a:latin typeface="Cambria Math"/>
                                  </a:rPr>
                                  <m:t>0</m:t>
                                </m:r>
                              </m:e>
                              <m:e>
                                <m:r>
                                  <a:rPr lang="zh-TW" altLang="en-US" sz="1200">
                                    <a:latin typeface="Cambria Math"/>
                                  </a:rPr>
                                  <m:t>0</m:t>
                                </m:r>
                              </m:e>
                              <m:e>
                                <m:r>
                                  <a:rPr lang="zh-TW" altLang="en-US" sz="1200">
                                    <a:latin typeface="Cambria Math"/>
                                  </a:rPr>
                                  <m:t>0</m:t>
                                </m:r>
                              </m:e>
                              <m:e>
                                <m:rad>
                                  <m:radPr>
                                    <m:degHide m:val="on"/>
                                    <m:ctrlPr>
                                      <a:rPr lang="zh-TW" altLang="en-US" sz="1200" i="1">
                                        <a:latin typeface="Cambria Math"/>
                                      </a:rPr>
                                    </m:ctrlPr>
                                  </m:radPr>
                                  <m:deg/>
                                  <m:e>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ϕϕ</m:t>
                                        </m:r>
                                      </m:sub>
                                    </m:sSub>
                                  </m:e>
                                </m:rad>
                              </m:e>
                            </m:mr>
                          </m:m>
                        </m:e>
                      </m:d>
                      <m:r>
                        <a:rPr lang="zh-TW" altLang="en-US" sz="1200">
                          <a:latin typeface="Cambria Math"/>
                        </a:rPr>
                        <m:t>=</m:t>
                      </m:r>
                      <m:d>
                        <m:dPr>
                          <m:ctrlPr>
                            <a:rPr lang="zh-TW" altLang="en-US" sz="1200" i="1">
                              <a:latin typeface="Cambria Math"/>
                            </a:rPr>
                          </m:ctrlPr>
                        </m:dPr>
                        <m:e>
                          <m:m>
                            <m:mPr>
                              <m:mcs>
                                <m:mc>
                                  <m:mcPr>
                                    <m:count m:val="4"/>
                                    <m:mcJc m:val="center"/>
                                  </m:mcPr>
                                </m:mc>
                              </m:mcs>
                              <m:ctrlPr>
                                <a:rPr lang="zh-TW" altLang="en-US" sz="1200" i="1">
                                  <a:latin typeface="Cambria Math"/>
                                </a:rPr>
                              </m:ctrlPr>
                            </m:mPr>
                            <m:mr>
                              <m:e>
                                <m:r>
                                  <a:rPr lang="zh-TW" altLang="en-US" sz="1200" i="1">
                                    <a:latin typeface="Cambria Math"/>
                                  </a:rPr>
                                  <m:t>𝑐</m:t>
                                </m:r>
                                <m:r>
                                  <a:rPr lang="zh-TW" altLang="en-US" sz="1200">
                                    <a:latin typeface="Cambria Math"/>
                                  </a:rPr>
                                  <m:t>⁢</m:t>
                                </m:r>
                                <m:rad>
                                  <m:radPr>
                                    <m:degHide m:val="on"/>
                                    <m:ctrlPr>
                                      <a:rPr lang="zh-TW" altLang="en-US" sz="1200" i="1">
                                        <a:latin typeface="Cambria Math"/>
                                      </a:rPr>
                                    </m:ctrlPr>
                                  </m:radPr>
                                  <m:deg/>
                                  <m:e>
                                    <m:r>
                                      <a:rPr lang="zh-TW" altLang="en-US" sz="1200">
                                        <a:latin typeface="Cambria Math"/>
                                      </a:rPr>
                                      <m:t>1−</m:t>
                                    </m:r>
                                    <m:f>
                                      <m:fPr>
                                        <m:ctrlPr>
                                          <a:rPr lang="zh-TW" altLang="en-US" sz="1200" i="1">
                                            <a:latin typeface="Cambria Math"/>
                                          </a:rPr>
                                        </m:ctrlPr>
                                      </m:fPr>
                                      <m:num>
                                        <m:sSub>
                                          <m:sSubPr>
                                            <m:ctrlPr>
                                              <a:rPr lang="zh-TW" altLang="en-US" sz="1200" i="1">
                                                <a:latin typeface="Cambria Math"/>
                                              </a:rPr>
                                            </m:ctrlPr>
                                          </m:sSubPr>
                                          <m:e>
                                            <m:r>
                                              <a:rPr lang="zh-TW" altLang="en-US" sz="1200" i="1">
                                                <a:latin typeface="Cambria Math"/>
                                              </a:rPr>
                                              <m:t>𝑟</m:t>
                                            </m:r>
                                          </m:e>
                                          <m:sub>
                                            <m:r>
                                              <a:rPr lang="zh-TW" altLang="en-US" sz="1200" i="1">
                                                <a:latin typeface="Cambria Math"/>
                                              </a:rPr>
                                              <m:t>𝑠</m:t>
                                            </m:r>
                                          </m:sub>
                                        </m:sSub>
                                      </m:num>
                                      <m:den>
                                        <m:r>
                                          <a:rPr lang="zh-TW" altLang="en-US" sz="1200" i="1">
                                            <a:latin typeface="Cambria Math"/>
                                          </a:rPr>
                                          <m:t>𝑟</m:t>
                                        </m:r>
                                      </m:den>
                                    </m:f>
                                  </m:e>
                                </m:rad>
                              </m:e>
                              <m:e>
                                <m:r>
                                  <a:rPr lang="zh-TW" altLang="en-US" sz="1200">
                                    <a:latin typeface="Cambria Math"/>
                                  </a:rPr>
                                  <m:t>0</m:t>
                                </m:r>
                              </m:e>
                              <m:e>
                                <m:r>
                                  <a:rPr lang="zh-TW" altLang="en-US" sz="1200">
                                    <a:latin typeface="Cambria Math"/>
                                  </a:rPr>
                                  <m:t>0</m:t>
                                </m:r>
                              </m:e>
                              <m:e>
                                <m:r>
                                  <a:rPr lang="zh-TW" altLang="en-US" sz="1200">
                                    <a:latin typeface="Cambria Math"/>
                                  </a:rPr>
                                  <m:t>0</m:t>
                                </m:r>
                              </m:e>
                            </m:mr>
                            <m:mr>
                              <m:e>
                                <m:r>
                                  <a:rPr lang="zh-TW" altLang="en-US" sz="1200">
                                    <a:latin typeface="Cambria Math"/>
                                  </a:rPr>
                                  <m:t>0</m:t>
                                </m:r>
                              </m:e>
                              <m:e>
                                <m:f>
                                  <m:fPr>
                                    <m:ctrlPr>
                                      <a:rPr lang="zh-TW" altLang="en-US" sz="1200" i="1">
                                        <a:latin typeface="Cambria Math"/>
                                      </a:rPr>
                                    </m:ctrlPr>
                                  </m:fPr>
                                  <m:num>
                                    <m:r>
                                      <a:rPr lang="zh-TW" altLang="en-US" sz="1200">
                                        <a:latin typeface="Cambria Math"/>
                                      </a:rPr>
                                      <m:t>1</m:t>
                                    </m:r>
                                  </m:num>
                                  <m:den>
                                    <m:rad>
                                      <m:radPr>
                                        <m:degHide m:val="on"/>
                                        <m:ctrlPr>
                                          <a:rPr lang="zh-TW" altLang="en-US" sz="1200" i="1">
                                            <a:latin typeface="Cambria Math"/>
                                          </a:rPr>
                                        </m:ctrlPr>
                                      </m:radPr>
                                      <m:deg/>
                                      <m:e>
                                        <m:r>
                                          <a:rPr lang="zh-TW" altLang="en-US" sz="1200">
                                            <a:latin typeface="Cambria Math"/>
                                          </a:rPr>
                                          <m:t>1−</m:t>
                                        </m:r>
                                        <m:f>
                                          <m:fPr>
                                            <m:ctrlPr>
                                              <a:rPr lang="zh-TW" altLang="en-US" sz="1200" i="1">
                                                <a:latin typeface="Cambria Math"/>
                                              </a:rPr>
                                            </m:ctrlPr>
                                          </m:fPr>
                                          <m:num>
                                            <m:sSub>
                                              <m:sSubPr>
                                                <m:ctrlPr>
                                                  <a:rPr lang="zh-TW" altLang="en-US" sz="1200" i="1">
                                                    <a:latin typeface="Cambria Math"/>
                                                  </a:rPr>
                                                </m:ctrlPr>
                                              </m:sSubPr>
                                              <m:e>
                                                <m:r>
                                                  <a:rPr lang="zh-TW" altLang="en-US" sz="1200" i="1">
                                                    <a:latin typeface="Cambria Math"/>
                                                  </a:rPr>
                                                  <m:t>𝑟</m:t>
                                                </m:r>
                                              </m:e>
                                              <m:sub>
                                                <m:r>
                                                  <a:rPr lang="zh-TW" altLang="en-US" sz="1200" i="1">
                                                    <a:latin typeface="Cambria Math"/>
                                                  </a:rPr>
                                                  <m:t>𝑠</m:t>
                                                </m:r>
                                              </m:sub>
                                            </m:sSub>
                                          </m:num>
                                          <m:den>
                                            <m:r>
                                              <a:rPr lang="zh-TW" altLang="en-US" sz="1200" i="1">
                                                <a:latin typeface="Cambria Math"/>
                                              </a:rPr>
                                              <m:t>𝑟</m:t>
                                            </m:r>
                                          </m:den>
                                        </m:f>
                                      </m:e>
                                    </m:rad>
                                  </m:den>
                                </m:f>
                              </m:e>
                              <m:e>
                                <m:r>
                                  <a:rPr lang="zh-TW" altLang="en-US" sz="1200">
                                    <a:latin typeface="Cambria Math"/>
                                  </a:rPr>
                                  <m:t>0</m:t>
                                </m:r>
                              </m:e>
                              <m:e>
                                <m:r>
                                  <a:rPr lang="zh-TW" altLang="en-US" sz="1200">
                                    <a:latin typeface="Cambria Math"/>
                                  </a:rPr>
                                  <m:t>0</m:t>
                                </m:r>
                              </m:e>
                            </m:mr>
                            <m:mr>
                              <m:e>
                                <m:r>
                                  <a:rPr lang="zh-TW" altLang="en-US" sz="1200">
                                    <a:latin typeface="Cambria Math"/>
                                  </a:rPr>
                                  <m:t>0</m:t>
                                </m:r>
                              </m:e>
                              <m:e>
                                <m:r>
                                  <a:rPr lang="zh-TW" altLang="en-US" sz="1200">
                                    <a:latin typeface="Cambria Math"/>
                                  </a:rPr>
                                  <m:t>0</m:t>
                                </m:r>
                              </m:e>
                              <m:e>
                                <m:r>
                                  <a:rPr lang="zh-TW" altLang="en-US" sz="1200" i="1">
                                    <a:latin typeface="Cambria Math"/>
                                  </a:rPr>
                                  <m:t>𝑟</m:t>
                                </m:r>
                              </m:e>
                              <m:e>
                                <m:r>
                                  <a:rPr lang="zh-TW" altLang="en-US" sz="1200">
                                    <a:latin typeface="Cambria Math"/>
                                  </a:rPr>
                                  <m:t>0</m:t>
                                </m:r>
                              </m:e>
                            </m:mr>
                            <m:mr>
                              <m:e>
                                <m:r>
                                  <a:rPr lang="zh-TW" altLang="en-US" sz="1200">
                                    <a:latin typeface="Cambria Math"/>
                                  </a:rPr>
                                  <m:t>0</m:t>
                                </m:r>
                              </m:e>
                              <m:e>
                                <m:r>
                                  <a:rPr lang="zh-TW" altLang="en-US" sz="1200">
                                    <a:latin typeface="Cambria Math"/>
                                  </a:rPr>
                                  <m:t>0</m:t>
                                </m:r>
                              </m:e>
                              <m:e>
                                <m:r>
                                  <a:rPr lang="zh-TW" altLang="en-US" sz="1200">
                                    <a:latin typeface="Cambria Math"/>
                                  </a:rPr>
                                  <m:t>0</m:t>
                                </m:r>
                              </m:e>
                              <m:e>
                                <m:r>
                                  <a:rPr lang="zh-TW" altLang="en-US" sz="1200" i="1">
                                    <a:latin typeface="Cambria Math"/>
                                  </a:rPr>
                                  <m:t>𝑟</m:t>
                                </m:r>
                                <m:r>
                                  <a:rPr lang="zh-TW" altLang="en-US" sz="1200">
                                    <a:latin typeface="Cambria Math"/>
                                  </a:rPr>
                                  <m:t>⁢</m:t>
                                </m:r>
                                <m:r>
                                  <m:rPr>
                                    <m:sty m:val="p"/>
                                  </m:rPr>
                                  <a:rPr lang="zh-TW" altLang="en-US" sz="1200">
                                    <a:latin typeface="Cambria Math"/>
                                  </a:rPr>
                                  <m:t>sinθ</m:t>
                                </m:r>
                              </m:e>
                            </m:mr>
                          </m:m>
                        </m:e>
                      </m:d>
                    </m:oMath>
                  </m:oMathPara>
                </a14:m>
                <a:endParaRPr lang="zh-TW" alt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669216" y="3332539"/>
                <a:ext cx="5369995" cy="1405769"/>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669216" y="4871361"/>
                <a:ext cx="5369995" cy="18169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sz="1200" i="1">
                              <a:latin typeface="Cambria Math"/>
                            </a:rPr>
                          </m:ctrlPr>
                        </m:sSupPr>
                        <m:e>
                          <m:sSub>
                            <m:sSubPr>
                              <m:ctrlPr>
                                <a:rPr lang="zh-TW" altLang="en-US" sz="1200" i="1">
                                  <a:latin typeface="Cambria Math"/>
                                </a:rPr>
                              </m:ctrlPr>
                            </m:sSubPr>
                            <m:e>
                              <m:r>
                                <a:rPr lang="zh-TW" altLang="en-US" sz="1200" i="1">
                                  <a:latin typeface="Cambria Math"/>
                                </a:rPr>
                                <m:t>𝛬</m:t>
                              </m:r>
                            </m:e>
                            <m:sub>
                              <m:r>
                                <m:rPr>
                                  <m:sty m:val="p"/>
                                </m:rPr>
                                <a:rPr lang="zh-TW" altLang="en-US" sz="1200">
                                  <a:latin typeface="Cambria Math"/>
                                </a:rPr>
                                <m:t>FIX</m:t>
                              </m:r>
                            </m:sub>
                          </m:sSub>
                        </m:e>
                        <m:sup>
                          <m:r>
                            <m:rPr>
                              <m:sty m:val="p"/>
                            </m:rPr>
                            <a:rPr lang="zh-TW" altLang="en-US" sz="1200">
                              <a:latin typeface="Cambria Math"/>
                            </a:rPr>
                            <m:t>SH</m:t>
                          </m:r>
                        </m:sup>
                      </m:sSup>
                      <m:r>
                        <a:rPr lang="zh-TW" altLang="en-US" sz="1200">
                          <a:latin typeface="Cambria Math"/>
                        </a:rPr>
                        <m:t>=</m:t>
                      </m:r>
                      <m:d>
                        <m:dPr>
                          <m:ctrlPr>
                            <a:rPr lang="zh-TW" altLang="en-US" sz="1200" i="1">
                              <a:latin typeface="Cambria Math"/>
                            </a:rPr>
                          </m:ctrlPr>
                        </m:dPr>
                        <m:e>
                          <m:m>
                            <m:mPr>
                              <m:mcs>
                                <m:mc>
                                  <m:mcPr>
                                    <m:count m:val="4"/>
                                    <m:mcJc m:val="center"/>
                                  </m:mcPr>
                                </m:mc>
                              </m:mcs>
                              <m:ctrlPr>
                                <a:rPr lang="zh-TW" altLang="en-US" sz="1200" i="1">
                                  <a:latin typeface="Cambria Math"/>
                                </a:rPr>
                              </m:ctrlPr>
                            </m:mPr>
                            <m:mr>
                              <m:e>
                                <m:f>
                                  <m:fPr>
                                    <m:ctrlPr>
                                      <a:rPr lang="zh-TW" altLang="en-US" sz="1200" i="1">
                                        <a:latin typeface="Cambria Math"/>
                                      </a:rPr>
                                    </m:ctrlPr>
                                  </m:fPr>
                                  <m:num>
                                    <m:r>
                                      <a:rPr lang="zh-TW" altLang="en-US" sz="1200">
                                        <a:latin typeface="Cambria Math"/>
                                      </a:rPr>
                                      <m:t>1</m:t>
                                    </m:r>
                                  </m:num>
                                  <m:den>
                                    <m:rad>
                                      <m:radPr>
                                        <m:degHide m:val="on"/>
                                        <m:ctrlPr>
                                          <a:rPr lang="zh-TW" altLang="en-US" sz="1200" i="1">
                                            <a:latin typeface="Cambria Math"/>
                                          </a:rPr>
                                        </m:ctrlPr>
                                      </m:radPr>
                                      <m:deg/>
                                      <m:e>
                                        <m:r>
                                          <a:rPr lang="zh-TW" altLang="en-US" sz="1200">
                                            <a:latin typeface="Cambria Math"/>
                                          </a:rPr>
                                          <m:t>−</m:t>
                                        </m:r>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tt</m:t>
                                            </m:r>
                                          </m:sub>
                                        </m:sSub>
                                      </m:e>
                                    </m:rad>
                                  </m:den>
                                </m:f>
                              </m:e>
                              <m:e>
                                <m:r>
                                  <a:rPr lang="zh-TW" altLang="en-US" sz="1200">
                                    <a:latin typeface="Cambria Math"/>
                                  </a:rPr>
                                  <m:t>0</m:t>
                                </m:r>
                              </m:e>
                              <m:e>
                                <m:r>
                                  <a:rPr lang="zh-TW" altLang="en-US" sz="1200">
                                    <a:latin typeface="Cambria Math"/>
                                  </a:rPr>
                                  <m:t>0</m:t>
                                </m:r>
                              </m:e>
                              <m:e>
                                <m:r>
                                  <a:rPr lang="zh-TW" altLang="en-US" sz="1200">
                                    <a:latin typeface="Cambria Math"/>
                                  </a:rPr>
                                  <m:t>0</m:t>
                                </m:r>
                              </m:e>
                            </m:mr>
                            <m:mr>
                              <m:e>
                                <m:r>
                                  <a:rPr lang="zh-TW" altLang="en-US" sz="1200">
                                    <a:latin typeface="Cambria Math"/>
                                  </a:rPr>
                                  <m:t>0</m:t>
                                </m:r>
                              </m:e>
                              <m:e>
                                <m:f>
                                  <m:fPr>
                                    <m:ctrlPr>
                                      <a:rPr lang="zh-TW" altLang="en-US" sz="1200" i="1">
                                        <a:latin typeface="Cambria Math"/>
                                      </a:rPr>
                                    </m:ctrlPr>
                                  </m:fPr>
                                  <m:num>
                                    <m:r>
                                      <a:rPr lang="zh-TW" altLang="en-US" sz="1200">
                                        <a:latin typeface="Cambria Math"/>
                                      </a:rPr>
                                      <m:t>1</m:t>
                                    </m:r>
                                  </m:num>
                                  <m:den>
                                    <m:rad>
                                      <m:radPr>
                                        <m:degHide m:val="on"/>
                                        <m:ctrlPr>
                                          <a:rPr lang="zh-TW" altLang="en-US" sz="1200" i="1">
                                            <a:latin typeface="Cambria Math"/>
                                          </a:rPr>
                                        </m:ctrlPr>
                                      </m:radPr>
                                      <m:deg/>
                                      <m:e>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rr</m:t>
                                            </m:r>
                                          </m:sub>
                                        </m:sSub>
                                      </m:e>
                                    </m:rad>
                                  </m:den>
                                </m:f>
                              </m:e>
                              <m:e>
                                <m:r>
                                  <a:rPr lang="zh-TW" altLang="en-US" sz="1200">
                                    <a:latin typeface="Cambria Math"/>
                                  </a:rPr>
                                  <m:t>0</m:t>
                                </m:r>
                              </m:e>
                              <m:e>
                                <m:r>
                                  <a:rPr lang="zh-TW" altLang="en-US" sz="1200">
                                    <a:latin typeface="Cambria Math"/>
                                  </a:rPr>
                                  <m:t>0</m:t>
                                </m:r>
                              </m:e>
                            </m:mr>
                            <m:mr>
                              <m:e>
                                <m:r>
                                  <a:rPr lang="zh-TW" altLang="en-US" sz="1200">
                                    <a:latin typeface="Cambria Math"/>
                                  </a:rPr>
                                  <m:t>0</m:t>
                                </m:r>
                              </m:e>
                              <m:e>
                                <m:r>
                                  <a:rPr lang="zh-TW" altLang="en-US" sz="1200">
                                    <a:latin typeface="Cambria Math"/>
                                  </a:rPr>
                                  <m:t>0</m:t>
                                </m:r>
                              </m:e>
                              <m:e>
                                <m:f>
                                  <m:fPr>
                                    <m:ctrlPr>
                                      <a:rPr lang="zh-TW" altLang="en-US" sz="1200" i="1">
                                        <a:latin typeface="Cambria Math"/>
                                      </a:rPr>
                                    </m:ctrlPr>
                                  </m:fPr>
                                  <m:num>
                                    <m:r>
                                      <a:rPr lang="zh-TW" altLang="en-US" sz="1200">
                                        <a:latin typeface="Cambria Math"/>
                                      </a:rPr>
                                      <m:t>1</m:t>
                                    </m:r>
                                  </m:num>
                                  <m:den>
                                    <m:rad>
                                      <m:radPr>
                                        <m:degHide m:val="on"/>
                                        <m:ctrlPr>
                                          <a:rPr lang="zh-TW" altLang="en-US" sz="1200" i="1">
                                            <a:latin typeface="Cambria Math"/>
                                          </a:rPr>
                                        </m:ctrlPr>
                                      </m:radPr>
                                      <m:deg/>
                                      <m:e>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θθ</m:t>
                                            </m:r>
                                          </m:sub>
                                        </m:sSub>
                                      </m:e>
                                    </m:rad>
                                  </m:den>
                                </m:f>
                              </m:e>
                              <m:e>
                                <m:r>
                                  <a:rPr lang="zh-TW" altLang="en-US" sz="1200">
                                    <a:latin typeface="Cambria Math"/>
                                  </a:rPr>
                                  <m:t>0</m:t>
                                </m:r>
                              </m:e>
                            </m:mr>
                            <m:mr>
                              <m:e>
                                <m:r>
                                  <a:rPr lang="zh-TW" altLang="en-US" sz="1200">
                                    <a:latin typeface="Cambria Math"/>
                                  </a:rPr>
                                  <m:t>0</m:t>
                                </m:r>
                              </m:e>
                              <m:e>
                                <m:r>
                                  <a:rPr lang="zh-TW" altLang="en-US" sz="1200">
                                    <a:latin typeface="Cambria Math"/>
                                  </a:rPr>
                                  <m:t>0</m:t>
                                </m:r>
                              </m:e>
                              <m:e>
                                <m:r>
                                  <a:rPr lang="zh-TW" altLang="en-US" sz="1200">
                                    <a:latin typeface="Cambria Math"/>
                                  </a:rPr>
                                  <m:t>0</m:t>
                                </m:r>
                              </m:e>
                              <m:e>
                                <m:f>
                                  <m:fPr>
                                    <m:ctrlPr>
                                      <a:rPr lang="zh-TW" altLang="en-US" sz="1200" i="1">
                                        <a:latin typeface="Cambria Math"/>
                                      </a:rPr>
                                    </m:ctrlPr>
                                  </m:fPr>
                                  <m:num>
                                    <m:r>
                                      <a:rPr lang="zh-TW" altLang="en-US" sz="1200">
                                        <a:latin typeface="Cambria Math"/>
                                      </a:rPr>
                                      <m:t>1</m:t>
                                    </m:r>
                                  </m:num>
                                  <m:den>
                                    <m:rad>
                                      <m:radPr>
                                        <m:degHide m:val="on"/>
                                        <m:ctrlPr>
                                          <a:rPr lang="zh-TW" altLang="en-US" sz="1200" i="1">
                                            <a:latin typeface="Cambria Math"/>
                                          </a:rPr>
                                        </m:ctrlPr>
                                      </m:radPr>
                                      <m:deg/>
                                      <m:e>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ϕϕ</m:t>
                                            </m:r>
                                          </m:sub>
                                        </m:sSub>
                                      </m:e>
                                    </m:rad>
                                  </m:den>
                                </m:f>
                              </m:e>
                            </m:mr>
                          </m:m>
                        </m:e>
                      </m:d>
                      <m:r>
                        <a:rPr lang="zh-TW" altLang="en-US" sz="1200">
                          <a:latin typeface="Cambria Math"/>
                        </a:rPr>
                        <m:t>=</m:t>
                      </m:r>
                      <m:d>
                        <m:dPr>
                          <m:ctrlPr>
                            <a:rPr lang="zh-TW" altLang="en-US" sz="1200" i="1">
                              <a:latin typeface="Cambria Math"/>
                            </a:rPr>
                          </m:ctrlPr>
                        </m:dPr>
                        <m:e>
                          <m:m>
                            <m:mPr>
                              <m:mcs>
                                <m:mc>
                                  <m:mcPr>
                                    <m:count m:val="4"/>
                                    <m:mcJc m:val="center"/>
                                  </m:mcPr>
                                </m:mc>
                              </m:mcs>
                              <m:ctrlPr>
                                <a:rPr lang="zh-TW" altLang="en-US" sz="1200" i="1">
                                  <a:latin typeface="Cambria Math"/>
                                </a:rPr>
                              </m:ctrlPr>
                            </m:mPr>
                            <m:mr>
                              <m:e>
                                <m:f>
                                  <m:fPr>
                                    <m:ctrlPr>
                                      <a:rPr lang="zh-TW" altLang="en-US" sz="1200" i="1">
                                        <a:latin typeface="Cambria Math"/>
                                      </a:rPr>
                                    </m:ctrlPr>
                                  </m:fPr>
                                  <m:num>
                                    <m:r>
                                      <a:rPr lang="zh-TW" altLang="en-US" sz="1200">
                                        <a:latin typeface="Cambria Math"/>
                                      </a:rPr>
                                      <m:t>1</m:t>
                                    </m:r>
                                  </m:num>
                                  <m:den>
                                    <m:r>
                                      <a:rPr lang="zh-TW" altLang="en-US" sz="1200" i="1">
                                        <a:latin typeface="Cambria Math"/>
                                      </a:rPr>
                                      <m:t>𝑐</m:t>
                                    </m:r>
                                    <m:r>
                                      <a:rPr lang="zh-TW" altLang="en-US" sz="1200">
                                        <a:latin typeface="Cambria Math"/>
                                      </a:rPr>
                                      <m:t>⁢</m:t>
                                    </m:r>
                                    <m:rad>
                                      <m:radPr>
                                        <m:degHide m:val="on"/>
                                        <m:ctrlPr>
                                          <a:rPr lang="zh-TW" altLang="en-US" sz="1200" i="1">
                                            <a:latin typeface="Cambria Math"/>
                                          </a:rPr>
                                        </m:ctrlPr>
                                      </m:radPr>
                                      <m:deg/>
                                      <m:e>
                                        <m:r>
                                          <a:rPr lang="zh-TW" altLang="en-US" sz="1200">
                                            <a:latin typeface="Cambria Math"/>
                                          </a:rPr>
                                          <m:t>1−</m:t>
                                        </m:r>
                                        <m:f>
                                          <m:fPr>
                                            <m:ctrlPr>
                                              <a:rPr lang="zh-TW" altLang="en-US" sz="1200" i="1">
                                                <a:latin typeface="Cambria Math"/>
                                              </a:rPr>
                                            </m:ctrlPr>
                                          </m:fPr>
                                          <m:num>
                                            <m:sSub>
                                              <m:sSubPr>
                                                <m:ctrlPr>
                                                  <a:rPr lang="zh-TW" altLang="en-US" sz="1200" i="1">
                                                    <a:latin typeface="Cambria Math"/>
                                                  </a:rPr>
                                                </m:ctrlPr>
                                              </m:sSubPr>
                                              <m:e>
                                                <m:r>
                                                  <a:rPr lang="zh-TW" altLang="en-US" sz="1200" i="1">
                                                    <a:latin typeface="Cambria Math"/>
                                                  </a:rPr>
                                                  <m:t>𝑟</m:t>
                                                </m:r>
                                              </m:e>
                                              <m:sub>
                                                <m:r>
                                                  <a:rPr lang="zh-TW" altLang="en-US" sz="1200" i="1">
                                                    <a:latin typeface="Cambria Math"/>
                                                  </a:rPr>
                                                  <m:t>𝑠</m:t>
                                                </m:r>
                                              </m:sub>
                                            </m:sSub>
                                          </m:num>
                                          <m:den>
                                            <m:r>
                                              <a:rPr lang="zh-TW" altLang="en-US" sz="1200" i="1">
                                                <a:latin typeface="Cambria Math"/>
                                              </a:rPr>
                                              <m:t>𝑟</m:t>
                                            </m:r>
                                          </m:den>
                                        </m:f>
                                      </m:e>
                                    </m:rad>
                                  </m:den>
                                </m:f>
                              </m:e>
                              <m:e>
                                <m:r>
                                  <a:rPr lang="zh-TW" altLang="en-US" sz="1200">
                                    <a:latin typeface="Cambria Math"/>
                                  </a:rPr>
                                  <m:t>0</m:t>
                                </m:r>
                              </m:e>
                              <m:e>
                                <m:r>
                                  <a:rPr lang="zh-TW" altLang="en-US" sz="1200">
                                    <a:latin typeface="Cambria Math"/>
                                  </a:rPr>
                                  <m:t>0</m:t>
                                </m:r>
                              </m:e>
                              <m:e>
                                <m:r>
                                  <a:rPr lang="zh-TW" altLang="en-US" sz="1200">
                                    <a:latin typeface="Cambria Math"/>
                                  </a:rPr>
                                  <m:t>0</m:t>
                                </m:r>
                              </m:e>
                            </m:mr>
                            <m:mr>
                              <m:e>
                                <m:r>
                                  <a:rPr lang="zh-TW" altLang="en-US" sz="1200">
                                    <a:latin typeface="Cambria Math"/>
                                  </a:rPr>
                                  <m:t>0</m:t>
                                </m:r>
                              </m:e>
                              <m:e>
                                <m:rad>
                                  <m:radPr>
                                    <m:degHide m:val="on"/>
                                    <m:ctrlPr>
                                      <a:rPr lang="zh-TW" altLang="en-US" sz="1200" i="1">
                                        <a:latin typeface="Cambria Math"/>
                                      </a:rPr>
                                    </m:ctrlPr>
                                  </m:radPr>
                                  <m:deg/>
                                  <m:e>
                                    <m:r>
                                      <a:rPr lang="zh-TW" altLang="en-US" sz="1200">
                                        <a:latin typeface="Cambria Math"/>
                                      </a:rPr>
                                      <m:t>1−</m:t>
                                    </m:r>
                                    <m:f>
                                      <m:fPr>
                                        <m:ctrlPr>
                                          <a:rPr lang="zh-TW" altLang="en-US" sz="1200" i="1">
                                            <a:latin typeface="Cambria Math"/>
                                          </a:rPr>
                                        </m:ctrlPr>
                                      </m:fPr>
                                      <m:num>
                                        <m:sSub>
                                          <m:sSubPr>
                                            <m:ctrlPr>
                                              <a:rPr lang="zh-TW" altLang="en-US" sz="1200" i="1">
                                                <a:latin typeface="Cambria Math"/>
                                              </a:rPr>
                                            </m:ctrlPr>
                                          </m:sSubPr>
                                          <m:e>
                                            <m:r>
                                              <a:rPr lang="zh-TW" altLang="en-US" sz="1200" i="1">
                                                <a:latin typeface="Cambria Math"/>
                                              </a:rPr>
                                              <m:t>𝑟</m:t>
                                            </m:r>
                                          </m:e>
                                          <m:sub>
                                            <m:r>
                                              <a:rPr lang="zh-TW" altLang="en-US" sz="1200" i="1">
                                                <a:latin typeface="Cambria Math"/>
                                              </a:rPr>
                                              <m:t>𝑠</m:t>
                                            </m:r>
                                          </m:sub>
                                        </m:sSub>
                                      </m:num>
                                      <m:den>
                                        <m:r>
                                          <a:rPr lang="zh-TW" altLang="en-US" sz="1200" i="1">
                                            <a:latin typeface="Cambria Math"/>
                                          </a:rPr>
                                          <m:t>𝑟</m:t>
                                        </m:r>
                                      </m:den>
                                    </m:f>
                                  </m:e>
                                </m:rad>
                              </m:e>
                              <m:e>
                                <m:r>
                                  <a:rPr lang="zh-TW" altLang="en-US" sz="1200">
                                    <a:latin typeface="Cambria Math"/>
                                  </a:rPr>
                                  <m:t>0</m:t>
                                </m:r>
                              </m:e>
                              <m:e>
                                <m:r>
                                  <a:rPr lang="zh-TW" altLang="en-US" sz="1200">
                                    <a:latin typeface="Cambria Math"/>
                                  </a:rPr>
                                  <m:t>0</m:t>
                                </m:r>
                              </m:e>
                            </m:mr>
                            <m:mr>
                              <m:e>
                                <m:r>
                                  <a:rPr lang="zh-TW" altLang="en-US" sz="1200">
                                    <a:latin typeface="Cambria Math"/>
                                  </a:rPr>
                                  <m:t>0</m:t>
                                </m:r>
                              </m:e>
                              <m:e>
                                <m:r>
                                  <a:rPr lang="zh-TW" altLang="en-US" sz="1200">
                                    <a:latin typeface="Cambria Math"/>
                                  </a:rPr>
                                  <m:t>0</m:t>
                                </m:r>
                              </m:e>
                              <m:e>
                                <m:f>
                                  <m:fPr>
                                    <m:ctrlPr>
                                      <a:rPr lang="zh-TW" altLang="en-US" sz="1200" i="1">
                                        <a:latin typeface="Cambria Math"/>
                                      </a:rPr>
                                    </m:ctrlPr>
                                  </m:fPr>
                                  <m:num>
                                    <m:r>
                                      <a:rPr lang="zh-TW" altLang="en-US" sz="1200">
                                        <a:latin typeface="Cambria Math"/>
                                      </a:rPr>
                                      <m:t>1</m:t>
                                    </m:r>
                                  </m:num>
                                  <m:den>
                                    <m:r>
                                      <a:rPr lang="zh-TW" altLang="en-US" sz="1200" i="1">
                                        <a:latin typeface="Cambria Math"/>
                                      </a:rPr>
                                      <m:t>𝑟</m:t>
                                    </m:r>
                                  </m:den>
                                </m:f>
                              </m:e>
                              <m:e>
                                <m:r>
                                  <a:rPr lang="zh-TW" altLang="en-US" sz="1200">
                                    <a:latin typeface="Cambria Math"/>
                                  </a:rPr>
                                  <m:t>0</m:t>
                                </m:r>
                              </m:e>
                            </m:mr>
                            <m:mr>
                              <m:e>
                                <m:r>
                                  <a:rPr lang="zh-TW" altLang="en-US" sz="1200">
                                    <a:latin typeface="Cambria Math"/>
                                  </a:rPr>
                                  <m:t>0</m:t>
                                </m:r>
                              </m:e>
                              <m:e>
                                <m:r>
                                  <a:rPr lang="zh-TW" altLang="en-US" sz="1200">
                                    <a:latin typeface="Cambria Math"/>
                                  </a:rPr>
                                  <m:t>0</m:t>
                                </m:r>
                              </m:e>
                              <m:e>
                                <m:r>
                                  <a:rPr lang="zh-TW" altLang="en-US" sz="1200">
                                    <a:latin typeface="Cambria Math"/>
                                  </a:rPr>
                                  <m:t>0</m:t>
                                </m:r>
                              </m:e>
                              <m:e>
                                <m:f>
                                  <m:fPr>
                                    <m:ctrlPr>
                                      <a:rPr lang="zh-TW" altLang="en-US" sz="1200" i="1">
                                        <a:latin typeface="Cambria Math"/>
                                      </a:rPr>
                                    </m:ctrlPr>
                                  </m:fPr>
                                  <m:num>
                                    <m:r>
                                      <a:rPr lang="zh-TW" altLang="en-US" sz="1200">
                                        <a:latin typeface="Cambria Math"/>
                                      </a:rPr>
                                      <m:t>1</m:t>
                                    </m:r>
                                  </m:num>
                                  <m:den>
                                    <m:r>
                                      <a:rPr lang="zh-TW" altLang="en-US" sz="1200" i="1">
                                        <a:latin typeface="Cambria Math"/>
                                      </a:rPr>
                                      <m:t>𝑟</m:t>
                                    </m:r>
                                    <m:r>
                                      <a:rPr lang="zh-TW" altLang="en-US" sz="1200">
                                        <a:latin typeface="Cambria Math"/>
                                      </a:rPr>
                                      <m:t>⁢</m:t>
                                    </m:r>
                                    <m:r>
                                      <m:rPr>
                                        <m:sty m:val="p"/>
                                      </m:rPr>
                                      <a:rPr lang="zh-TW" altLang="en-US" sz="1200">
                                        <a:latin typeface="Cambria Math"/>
                                      </a:rPr>
                                      <m:t>sinθ</m:t>
                                    </m:r>
                                  </m:den>
                                </m:f>
                              </m:e>
                            </m:mr>
                          </m:m>
                        </m:e>
                      </m:d>
                    </m:oMath>
                  </m:oMathPara>
                </a14:m>
                <a:endParaRPr lang="zh-TW" alt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669216" y="4871361"/>
                <a:ext cx="5369995" cy="1816908"/>
              </a:xfrm>
              <a:prstGeom prst="rect">
                <a:avLst/>
              </a:prstGeom>
              <a:blipFill rotWithShape="1">
                <a:blip r:embed="rId8"/>
                <a:stretch>
                  <a:fillRect/>
                </a:stretch>
              </a:blipFill>
            </p:spPr>
            <p:txBody>
              <a:bodyPr/>
              <a:lstStyle/>
              <a:p>
                <a:r>
                  <a:rPr lang="zh-TW" altLang="en-US">
                    <a:noFill/>
                  </a:rPr>
                  <a:t> </a:t>
                </a:r>
              </a:p>
            </p:txBody>
          </p:sp>
        </mc:Fallback>
      </mc:AlternateContent>
      <p:sp>
        <p:nvSpPr>
          <p:cNvPr id="32" name="TextBox 31"/>
          <p:cNvSpPr txBox="1"/>
          <p:nvPr/>
        </p:nvSpPr>
        <p:spPr>
          <a:xfrm>
            <a:off x="4923556" y="2963207"/>
            <a:ext cx="325640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Generalized Lorentz Transform</a:t>
            </a:r>
            <a:endParaRPr lang="zh-TW" altLang="en-US" dirty="0" smtClean="0">
              <a:latin typeface="Cambria Math" pitchFamily="18" charset="0"/>
              <a:ea typeface="Cambria Math" pitchFamily="18" charset="0"/>
            </a:endParaRPr>
          </a:p>
        </p:txBody>
      </p:sp>
      <p:cxnSp>
        <p:nvCxnSpPr>
          <p:cNvPr id="34" name="Straight Connector 33"/>
          <p:cNvCxnSpPr/>
          <p:nvPr/>
        </p:nvCxnSpPr>
        <p:spPr>
          <a:xfrm>
            <a:off x="3573163" y="917300"/>
            <a:ext cx="0" cy="55996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06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3" grpId="0"/>
      <p:bldP spid="15" grpId="0"/>
      <p:bldP spid="17"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smtClean="0"/>
              <a:t>Expressing the 4-velocity in SH coordinates</a:t>
            </a:r>
            <a:endParaRPr lang="zh-TW" altLang="en-US" sz="3200" dirty="0"/>
          </a:p>
        </p:txBody>
      </p:sp>
      <mc:AlternateContent xmlns:mc="http://schemas.openxmlformats.org/markup-compatibility/2006" xmlns:a14="http://schemas.microsoft.com/office/drawing/2010/main">
        <mc:Choice Requires="a14">
          <p:sp>
            <p:nvSpPr>
              <p:cNvPr id="5" name="TextBox 4"/>
              <p:cNvSpPr txBox="1"/>
              <p:nvPr/>
            </p:nvSpPr>
            <p:spPr>
              <a:xfrm>
                <a:off x="3841576" y="1038897"/>
                <a:ext cx="5369995" cy="18169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sz="1200" i="1">
                              <a:latin typeface="Cambria Math"/>
                            </a:rPr>
                          </m:ctrlPr>
                        </m:sSupPr>
                        <m:e>
                          <m:sSub>
                            <m:sSubPr>
                              <m:ctrlPr>
                                <a:rPr lang="zh-TW" altLang="en-US" sz="1200" i="1">
                                  <a:latin typeface="Cambria Math"/>
                                </a:rPr>
                              </m:ctrlPr>
                            </m:sSubPr>
                            <m:e>
                              <m:r>
                                <a:rPr lang="zh-TW" altLang="en-US" sz="1200" i="1">
                                  <a:latin typeface="Cambria Math"/>
                                </a:rPr>
                                <m:t>𝛬</m:t>
                              </m:r>
                            </m:e>
                            <m:sub>
                              <m:r>
                                <m:rPr>
                                  <m:sty m:val="p"/>
                                </m:rPr>
                                <a:rPr lang="zh-TW" altLang="en-US" sz="1200">
                                  <a:latin typeface="Cambria Math"/>
                                </a:rPr>
                                <m:t>FIX</m:t>
                              </m:r>
                            </m:sub>
                          </m:sSub>
                        </m:e>
                        <m:sup>
                          <m:r>
                            <m:rPr>
                              <m:sty m:val="p"/>
                            </m:rPr>
                            <a:rPr lang="zh-TW" altLang="en-US" sz="1200">
                              <a:latin typeface="Cambria Math"/>
                            </a:rPr>
                            <m:t>SH</m:t>
                          </m:r>
                        </m:sup>
                      </m:sSup>
                      <m:r>
                        <a:rPr lang="zh-TW" altLang="en-US" sz="1200">
                          <a:latin typeface="Cambria Math"/>
                        </a:rPr>
                        <m:t>=</m:t>
                      </m:r>
                      <m:d>
                        <m:dPr>
                          <m:ctrlPr>
                            <a:rPr lang="zh-TW" altLang="en-US" sz="1200" i="1">
                              <a:latin typeface="Cambria Math"/>
                            </a:rPr>
                          </m:ctrlPr>
                        </m:dPr>
                        <m:e>
                          <m:m>
                            <m:mPr>
                              <m:mcs>
                                <m:mc>
                                  <m:mcPr>
                                    <m:count m:val="4"/>
                                    <m:mcJc m:val="center"/>
                                  </m:mcPr>
                                </m:mc>
                              </m:mcs>
                              <m:ctrlPr>
                                <a:rPr lang="zh-TW" altLang="en-US" sz="1200" i="1">
                                  <a:latin typeface="Cambria Math"/>
                                </a:rPr>
                              </m:ctrlPr>
                            </m:mPr>
                            <m:mr>
                              <m:e>
                                <m:f>
                                  <m:fPr>
                                    <m:ctrlPr>
                                      <a:rPr lang="zh-TW" altLang="en-US" sz="1200" i="1">
                                        <a:latin typeface="Cambria Math"/>
                                      </a:rPr>
                                    </m:ctrlPr>
                                  </m:fPr>
                                  <m:num>
                                    <m:r>
                                      <a:rPr lang="zh-TW" altLang="en-US" sz="1200">
                                        <a:latin typeface="Cambria Math"/>
                                      </a:rPr>
                                      <m:t>1</m:t>
                                    </m:r>
                                  </m:num>
                                  <m:den>
                                    <m:rad>
                                      <m:radPr>
                                        <m:degHide m:val="on"/>
                                        <m:ctrlPr>
                                          <a:rPr lang="zh-TW" altLang="en-US" sz="1200" i="1">
                                            <a:latin typeface="Cambria Math"/>
                                          </a:rPr>
                                        </m:ctrlPr>
                                      </m:radPr>
                                      <m:deg/>
                                      <m:e>
                                        <m:r>
                                          <a:rPr lang="zh-TW" altLang="en-US" sz="1200">
                                            <a:latin typeface="Cambria Math"/>
                                          </a:rPr>
                                          <m:t>−</m:t>
                                        </m:r>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tt</m:t>
                                            </m:r>
                                          </m:sub>
                                        </m:sSub>
                                      </m:e>
                                    </m:rad>
                                  </m:den>
                                </m:f>
                              </m:e>
                              <m:e>
                                <m:r>
                                  <a:rPr lang="zh-TW" altLang="en-US" sz="1200">
                                    <a:latin typeface="Cambria Math"/>
                                  </a:rPr>
                                  <m:t>0</m:t>
                                </m:r>
                              </m:e>
                              <m:e>
                                <m:r>
                                  <a:rPr lang="zh-TW" altLang="en-US" sz="1200">
                                    <a:latin typeface="Cambria Math"/>
                                  </a:rPr>
                                  <m:t>0</m:t>
                                </m:r>
                              </m:e>
                              <m:e>
                                <m:r>
                                  <a:rPr lang="zh-TW" altLang="en-US" sz="1200">
                                    <a:latin typeface="Cambria Math"/>
                                  </a:rPr>
                                  <m:t>0</m:t>
                                </m:r>
                              </m:e>
                            </m:mr>
                            <m:mr>
                              <m:e>
                                <m:r>
                                  <a:rPr lang="zh-TW" altLang="en-US" sz="1200">
                                    <a:latin typeface="Cambria Math"/>
                                  </a:rPr>
                                  <m:t>0</m:t>
                                </m:r>
                              </m:e>
                              <m:e>
                                <m:f>
                                  <m:fPr>
                                    <m:ctrlPr>
                                      <a:rPr lang="zh-TW" altLang="en-US" sz="1200" i="1">
                                        <a:latin typeface="Cambria Math"/>
                                      </a:rPr>
                                    </m:ctrlPr>
                                  </m:fPr>
                                  <m:num>
                                    <m:r>
                                      <a:rPr lang="zh-TW" altLang="en-US" sz="1200">
                                        <a:latin typeface="Cambria Math"/>
                                      </a:rPr>
                                      <m:t>1</m:t>
                                    </m:r>
                                  </m:num>
                                  <m:den>
                                    <m:rad>
                                      <m:radPr>
                                        <m:degHide m:val="on"/>
                                        <m:ctrlPr>
                                          <a:rPr lang="zh-TW" altLang="en-US" sz="1200" i="1">
                                            <a:latin typeface="Cambria Math"/>
                                          </a:rPr>
                                        </m:ctrlPr>
                                      </m:radPr>
                                      <m:deg/>
                                      <m:e>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rr</m:t>
                                            </m:r>
                                          </m:sub>
                                        </m:sSub>
                                      </m:e>
                                    </m:rad>
                                  </m:den>
                                </m:f>
                              </m:e>
                              <m:e>
                                <m:r>
                                  <a:rPr lang="zh-TW" altLang="en-US" sz="1200">
                                    <a:latin typeface="Cambria Math"/>
                                  </a:rPr>
                                  <m:t>0</m:t>
                                </m:r>
                              </m:e>
                              <m:e>
                                <m:r>
                                  <a:rPr lang="zh-TW" altLang="en-US" sz="1200">
                                    <a:latin typeface="Cambria Math"/>
                                  </a:rPr>
                                  <m:t>0</m:t>
                                </m:r>
                              </m:e>
                            </m:mr>
                            <m:mr>
                              <m:e>
                                <m:r>
                                  <a:rPr lang="zh-TW" altLang="en-US" sz="1200">
                                    <a:latin typeface="Cambria Math"/>
                                  </a:rPr>
                                  <m:t>0</m:t>
                                </m:r>
                              </m:e>
                              <m:e>
                                <m:r>
                                  <a:rPr lang="zh-TW" altLang="en-US" sz="1200">
                                    <a:latin typeface="Cambria Math"/>
                                  </a:rPr>
                                  <m:t>0</m:t>
                                </m:r>
                              </m:e>
                              <m:e>
                                <m:f>
                                  <m:fPr>
                                    <m:ctrlPr>
                                      <a:rPr lang="zh-TW" altLang="en-US" sz="1200" i="1">
                                        <a:latin typeface="Cambria Math"/>
                                      </a:rPr>
                                    </m:ctrlPr>
                                  </m:fPr>
                                  <m:num>
                                    <m:r>
                                      <a:rPr lang="zh-TW" altLang="en-US" sz="1200">
                                        <a:latin typeface="Cambria Math"/>
                                      </a:rPr>
                                      <m:t>1</m:t>
                                    </m:r>
                                  </m:num>
                                  <m:den>
                                    <m:rad>
                                      <m:radPr>
                                        <m:degHide m:val="on"/>
                                        <m:ctrlPr>
                                          <a:rPr lang="zh-TW" altLang="en-US" sz="1200" i="1">
                                            <a:latin typeface="Cambria Math"/>
                                          </a:rPr>
                                        </m:ctrlPr>
                                      </m:radPr>
                                      <m:deg/>
                                      <m:e>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θθ</m:t>
                                            </m:r>
                                          </m:sub>
                                        </m:sSub>
                                      </m:e>
                                    </m:rad>
                                  </m:den>
                                </m:f>
                              </m:e>
                              <m:e>
                                <m:r>
                                  <a:rPr lang="zh-TW" altLang="en-US" sz="1200">
                                    <a:latin typeface="Cambria Math"/>
                                  </a:rPr>
                                  <m:t>0</m:t>
                                </m:r>
                              </m:e>
                            </m:mr>
                            <m:mr>
                              <m:e>
                                <m:r>
                                  <a:rPr lang="zh-TW" altLang="en-US" sz="1200">
                                    <a:latin typeface="Cambria Math"/>
                                  </a:rPr>
                                  <m:t>0</m:t>
                                </m:r>
                              </m:e>
                              <m:e>
                                <m:r>
                                  <a:rPr lang="zh-TW" altLang="en-US" sz="1200">
                                    <a:latin typeface="Cambria Math"/>
                                  </a:rPr>
                                  <m:t>0</m:t>
                                </m:r>
                              </m:e>
                              <m:e>
                                <m:r>
                                  <a:rPr lang="zh-TW" altLang="en-US" sz="1200">
                                    <a:latin typeface="Cambria Math"/>
                                  </a:rPr>
                                  <m:t>0</m:t>
                                </m:r>
                              </m:e>
                              <m:e>
                                <m:f>
                                  <m:fPr>
                                    <m:ctrlPr>
                                      <a:rPr lang="zh-TW" altLang="en-US" sz="1200" i="1">
                                        <a:latin typeface="Cambria Math"/>
                                      </a:rPr>
                                    </m:ctrlPr>
                                  </m:fPr>
                                  <m:num>
                                    <m:r>
                                      <a:rPr lang="zh-TW" altLang="en-US" sz="1200">
                                        <a:latin typeface="Cambria Math"/>
                                      </a:rPr>
                                      <m:t>1</m:t>
                                    </m:r>
                                  </m:num>
                                  <m:den>
                                    <m:rad>
                                      <m:radPr>
                                        <m:degHide m:val="on"/>
                                        <m:ctrlPr>
                                          <a:rPr lang="zh-TW" altLang="en-US" sz="1200" i="1">
                                            <a:latin typeface="Cambria Math"/>
                                          </a:rPr>
                                        </m:ctrlPr>
                                      </m:radPr>
                                      <m:deg/>
                                      <m:e>
                                        <m:sSub>
                                          <m:sSubPr>
                                            <m:ctrlPr>
                                              <a:rPr lang="zh-TW" altLang="en-US" sz="1200" i="1">
                                                <a:latin typeface="Cambria Math"/>
                                              </a:rPr>
                                            </m:ctrlPr>
                                          </m:sSubPr>
                                          <m:e>
                                            <m:r>
                                              <a:rPr lang="zh-TW" altLang="en-US" sz="1200" i="1">
                                                <a:latin typeface="Cambria Math"/>
                                              </a:rPr>
                                              <m:t>𝑔</m:t>
                                            </m:r>
                                          </m:e>
                                          <m:sub>
                                            <m:r>
                                              <m:rPr>
                                                <m:sty m:val="p"/>
                                              </m:rPr>
                                              <a:rPr lang="zh-TW" altLang="en-US" sz="1200">
                                                <a:latin typeface="Cambria Math"/>
                                              </a:rPr>
                                              <m:t>ϕϕ</m:t>
                                            </m:r>
                                          </m:sub>
                                        </m:sSub>
                                      </m:e>
                                    </m:rad>
                                  </m:den>
                                </m:f>
                              </m:e>
                            </m:mr>
                          </m:m>
                        </m:e>
                      </m:d>
                      <m:r>
                        <a:rPr lang="zh-TW" altLang="en-US" sz="1200">
                          <a:latin typeface="Cambria Math"/>
                        </a:rPr>
                        <m:t>=</m:t>
                      </m:r>
                      <m:d>
                        <m:dPr>
                          <m:ctrlPr>
                            <a:rPr lang="zh-TW" altLang="en-US" sz="1200" i="1">
                              <a:latin typeface="Cambria Math"/>
                            </a:rPr>
                          </m:ctrlPr>
                        </m:dPr>
                        <m:e>
                          <m:m>
                            <m:mPr>
                              <m:mcs>
                                <m:mc>
                                  <m:mcPr>
                                    <m:count m:val="4"/>
                                    <m:mcJc m:val="center"/>
                                  </m:mcPr>
                                </m:mc>
                              </m:mcs>
                              <m:ctrlPr>
                                <a:rPr lang="zh-TW" altLang="en-US" sz="1200" i="1">
                                  <a:latin typeface="Cambria Math"/>
                                </a:rPr>
                              </m:ctrlPr>
                            </m:mPr>
                            <m:mr>
                              <m:e>
                                <m:f>
                                  <m:fPr>
                                    <m:ctrlPr>
                                      <a:rPr lang="zh-TW" altLang="en-US" sz="1200" i="1">
                                        <a:latin typeface="Cambria Math"/>
                                      </a:rPr>
                                    </m:ctrlPr>
                                  </m:fPr>
                                  <m:num>
                                    <m:r>
                                      <a:rPr lang="zh-TW" altLang="en-US" sz="1200">
                                        <a:latin typeface="Cambria Math"/>
                                      </a:rPr>
                                      <m:t>1</m:t>
                                    </m:r>
                                  </m:num>
                                  <m:den>
                                    <m:r>
                                      <a:rPr lang="zh-TW" altLang="en-US" sz="1200" i="1">
                                        <a:latin typeface="Cambria Math"/>
                                      </a:rPr>
                                      <m:t>𝑐</m:t>
                                    </m:r>
                                    <m:r>
                                      <a:rPr lang="zh-TW" altLang="en-US" sz="1200">
                                        <a:latin typeface="Cambria Math"/>
                                      </a:rPr>
                                      <m:t>⁢</m:t>
                                    </m:r>
                                    <m:rad>
                                      <m:radPr>
                                        <m:degHide m:val="on"/>
                                        <m:ctrlPr>
                                          <a:rPr lang="zh-TW" altLang="en-US" sz="1200" i="1">
                                            <a:latin typeface="Cambria Math"/>
                                          </a:rPr>
                                        </m:ctrlPr>
                                      </m:radPr>
                                      <m:deg/>
                                      <m:e>
                                        <m:r>
                                          <a:rPr lang="zh-TW" altLang="en-US" sz="1200">
                                            <a:latin typeface="Cambria Math"/>
                                          </a:rPr>
                                          <m:t>1−</m:t>
                                        </m:r>
                                        <m:f>
                                          <m:fPr>
                                            <m:ctrlPr>
                                              <a:rPr lang="zh-TW" altLang="en-US" sz="1200" i="1">
                                                <a:latin typeface="Cambria Math"/>
                                              </a:rPr>
                                            </m:ctrlPr>
                                          </m:fPr>
                                          <m:num>
                                            <m:sSub>
                                              <m:sSubPr>
                                                <m:ctrlPr>
                                                  <a:rPr lang="zh-TW" altLang="en-US" sz="1200" i="1">
                                                    <a:latin typeface="Cambria Math"/>
                                                  </a:rPr>
                                                </m:ctrlPr>
                                              </m:sSubPr>
                                              <m:e>
                                                <m:r>
                                                  <a:rPr lang="zh-TW" altLang="en-US" sz="1200" i="1">
                                                    <a:latin typeface="Cambria Math"/>
                                                  </a:rPr>
                                                  <m:t>𝑟</m:t>
                                                </m:r>
                                              </m:e>
                                              <m:sub>
                                                <m:r>
                                                  <a:rPr lang="zh-TW" altLang="en-US" sz="1200" i="1">
                                                    <a:latin typeface="Cambria Math"/>
                                                  </a:rPr>
                                                  <m:t>𝑠</m:t>
                                                </m:r>
                                              </m:sub>
                                            </m:sSub>
                                          </m:num>
                                          <m:den>
                                            <m:r>
                                              <a:rPr lang="zh-TW" altLang="en-US" sz="1200" i="1">
                                                <a:latin typeface="Cambria Math"/>
                                              </a:rPr>
                                              <m:t>𝑟</m:t>
                                            </m:r>
                                          </m:den>
                                        </m:f>
                                      </m:e>
                                    </m:rad>
                                  </m:den>
                                </m:f>
                              </m:e>
                              <m:e>
                                <m:r>
                                  <a:rPr lang="zh-TW" altLang="en-US" sz="1200">
                                    <a:latin typeface="Cambria Math"/>
                                  </a:rPr>
                                  <m:t>0</m:t>
                                </m:r>
                              </m:e>
                              <m:e>
                                <m:r>
                                  <a:rPr lang="zh-TW" altLang="en-US" sz="1200">
                                    <a:latin typeface="Cambria Math"/>
                                  </a:rPr>
                                  <m:t>0</m:t>
                                </m:r>
                              </m:e>
                              <m:e>
                                <m:r>
                                  <a:rPr lang="zh-TW" altLang="en-US" sz="1200">
                                    <a:latin typeface="Cambria Math"/>
                                  </a:rPr>
                                  <m:t>0</m:t>
                                </m:r>
                              </m:e>
                            </m:mr>
                            <m:mr>
                              <m:e>
                                <m:r>
                                  <a:rPr lang="zh-TW" altLang="en-US" sz="1200">
                                    <a:latin typeface="Cambria Math"/>
                                  </a:rPr>
                                  <m:t>0</m:t>
                                </m:r>
                              </m:e>
                              <m:e>
                                <m:rad>
                                  <m:radPr>
                                    <m:degHide m:val="on"/>
                                    <m:ctrlPr>
                                      <a:rPr lang="zh-TW" altLang="en-US" sz="1200" i="1">
                                        <a:latin typeface="Cambria Math"/>
                                      </a:rPr>
                                    </m:ctrlPr>
                                  </m:radPr>
                                  <m:deg/>
                                  <m:e>
                                    <m:r>
                                      <a:rPr lang="zh-TW" altLang="en-US" sz="1200">
                                        <a:latin typeface="Cambria Math"/>
                                      </a:rPr>
                                      <m:t>1−</m:t>
                                    </m:r>
                                    <m:f>
                                      <m:fPr>
                                        <m:ctrlPr>
                                          <a:rPr lang="zh-TW" altLang="en-US" sz="1200" i="1">
                                            <a:latin typeface="Cambria Math"/>
                                          </a:rPr>
                                        </m:ctrlPr>
                                      </m:fPr>
                                      <m:num>
                                        <m:sSub>
                                          <m:sSubPr>
                                            <m:ctrlPr>
                                              <a:rPr lang="zh-TW" altLang="en-US" sz="1200" i="1">
                                                <a:latin typeface="Cambria Math"/>
                                              </a:rPr>
                                            </m:ctrlPr>
                                          </m:sSubPr>
                                          <m:e>
                                            <m:r>
                                              <a:rPr lang="zh-TW" altLang="en-US" sz="1200" i="1">
                                                <a:latin typeface="Cambria Math"/>
                                              </a:rPr>
                                              <m:t>𝑟</m:t>
                                            </m:r>
                                          </m:e>
                                          <m:sub>
                                            <m:r>
                                              <a:rPr lang="zh-TW" altLang="en-US" sz="1200" i="1">
                                                <a:latin typeface="Cambria Math"/>
                                              </a:rPr>
                                              <m:t>𝑠</m:t>
                                            </m:r>
                                          </m:sub>
                                        </m:sSub>
                                      </m:num>
                                      <m:den>
                                        <m:r>
                                          <a:rPr lang="zh-TW" altLang="en-US" sz="1200" i="1">
                                            <a:latin typeface="Cambria Math"/>
                                          </a:rPr>
                                          <m:t>𝑟</m:t>
                                        </m:r>
                                      </m:den>
                                    </m:f>
                                  </m:e>
                                </m:rad>
                              </m:e>
                              <m:e>
                                <m:r>
                                  <a:rPr lang="zh-TW" altLang="en-US" sz="1200">
                                    <a:latin typeface="Cambria Math"/>
                                  </a:rPr>
                                  <m:t>0</m:t>
                                </m:r>
                              </m:e>
                              <m:e>
                                <m:r>
                                  <a:rPr lang="zh-TW" altLang="en-US" sz="1200">
                                    <a:latin typeface="Cambria Math"/>
                                  </a:rPr>
                                  <m:t>0</m:t>
                                </m:r>
                              </m:e>
                            </m:mr>
                            <m:mr>
                              <m:e>
                                <m:r>
                                  <a:rPr lang="zh-TW" altLang="en-US" sz="1200">
                                    <a:latin typeface="Cambria Math"/>
                                  </a:rPr>
                                  <m:t>0</m:t>
                                </m:r>
                              </m:e>
                              <m:e>
                                <m:r>
                                  <a:rPr lang="zh-TW" altLang="en-US" sz="1200">
                                    <a:latin typeface="Cambria Math"/>
                                  </a:rPr>
                                  <m:t>0</m:t>
                                </m:r>
                              </m:e>
                              <m:e>
                                <m:f>
                                  <m:fPr>
                                    <m:ctrlPr>
                                      <a:rPr lang="zh-TW" altLang="en-US" sz="1200" i="1">
                                        <a:latin typeface="Cambria Math"/>
                                      </a:rPr>
                                    </m:ctrlPr>
                                  </m:fPr>
                                  <m:num>
                                    <m:r>
                                      <a:rPr lang="zh-TW" altLang="en-US" sz="1200">
                                        <a:latin typeface="Cambria Math"/>
                                      </a:rPr>
                                      <m:t>1</m:t>
                                    </m:r>
                                  </m:num>
                                  <m:den>
                                    <m:r>
                                      <a:rPr lang="zh-TW" altLang="en-US" sz="1200" i="1">
                                        <a:latin typeface="Cambria Math"/>
                                      </a:rPr>
                                      <m:t>𝑟</m:t>
                                    </m:r>
                                  </m:den>
                                </m:f>
                              </m:e>
                              <m:e>
                                <m:r>
                                  <a:rPr lang="zh-TW" altLang="en-US" sz="1200">
                                    <a:latin typeface="Cambria Math"/>
                                  </a:rPr>
                                  <m:t>0</m:t>
                                </m:r>
                              </m:e>
                            </m:mr>
                            <m:mr>
                              <m:e>
                                <m:r>
                                  <a:rPr lang="zh-TW" altLang="en-US" sz="1200">
                                    <a:latin typeface="Cambria Math"/>
                                  </a:rPr>
                                  <m:t>0</m:t>
                                </m:r>
                              </m:e>
                              <m:e>
                                <m:r>
                                  <a:rPr lang="zh-TW" altLang="en-US" sz="1200">
                                    <a:latin typeface="Cambria Math"/>
                                  </a:rPr>
                                  <m:t>0</m:t>
                                </m:r>
                              </m:e>
                              <m:e>
                                <m:r>
                                  <a:rPr lang="zh-TW" altLang="en-US" sz="1200">
                                    <a:latin typeface="Cambria Math"/>
                                  </a:rPr>
                                  <m:t>0</m:t>
                                </m:r>
                              </m:e>
                              <m:e>
                                <m:f>
                                  <m:fPr>
                                    <m:ctrlPr>
                                      <a:rPr lang="zh-TW" altLang="en-US" sz="1200" i="1">
                                        <a:latin typeface="Cambria Math"/>
                                      </a:rPr>
                                    </m:ctrlPr>
                                  </m:fPr>
                                  <m:num>
                                    <m:r>
                                      <a:rPr lang="zh-TW" altLang="en-US" sz="1200">
                                        <a:latin typeface="Cambria Math"/>
                                      </a:rPr>
                                      <m:t>1</m:t>
                                    </m:r>
                                  </m:num>
                                  <m:den>
                                    <m:r>
                                      <a:rPr lang="zh-TW" altLang="en-US" sz="1200" i="1">
                                        <a:latin typeface="Cambria Math"/>
                                      </a:rPr>
                                      <m:t>𝑟</m:t>
                                    </m:r>
                                    <m:r>
                                      <a:rPr lang="zh-TW" altLang="en-US" sz="1200">
                                        <a:latin typeface="Cambria Math"/>
                                      </a:rPr>
                                      <m:t>⁢</m:t>
                                    </m:r>
                                    <m:r>
                                      <m:rPr>
                                        <m:sty m:val="p"/>
                                      </m:rPr>
                                      <a:rPr lang="zh-TW" altLang="en-US" sz="1200">
                                        <a:latin typeface="Cambria Math"/>
                                      </a:rPr>
                                      <m:t>sinθ</m:t>
                                    </m:r>
                                  </m:den>
                                </m:f>
                              </m:e>
                            </m:mr>
                          </m:m>
                        </m:e>
                      </m:d>
                    </m:oMath>
                  </m:oMathPara>
                </a14:m>
                <a:endParaRPr lang="zh-TW" altLang="en-US"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3841576" y="1038897"/>
                <a:ext cx="5369995" cy="1816908"/>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6675" y="3050467"/>
                <a:ext cx="9298956" cy="24954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sz="1600" i="1">
                              <a:latin typeface="Cambria Math"/>
                            </a:rPr>
                          </m:ctrlPr>
                        </m:sSupPr>
                        <m:e>
                          <m:d>
                            <m:dPr>
                              <m:ctrlPr>
                                <a:rPr lang="zh-TW" altLang="en-US" sz="1600" i="1">
                                  <a:latin typeface="Cambria Math"/>
                                </a:rPr>
                              </m:ctrlPr>
                            </m:dPr>
                            <m:e>
                              <m:sSub>
                                <m:sSubPr>
                                  <m:ctrlPr>
                                    <a:rPr lang="zh-TW" altLang="en-US" sz="1600" i="1">
                                      <a:latin typeface="Cambria Math"/>
                                    </a:rPr>
                                  </m:ctrlPr>
                                </m:sSubPr>
                                <m:e>
                                  <m:r>
                                    <a:rPr lang="zh-TW" altLang="en-US" sz="1600" i="1">
                                      <a:latin typeface="Cambria Math"/>
                                    </a:rPr>
                                    <m:t>𝑈</m:t>
                                  </m:r>
                                </m:e>
                                <m:sub>
                                  <m:r>
                                    <m:rPr>
                                      <m:sty m:val="p"/>
                                    </m:rPr>
                                    <a:rPr lang="zh-TW" altLang="en-US" sz="1600">
                                      <a:latin typeface="Cambria Math"/>
                                    </a:rPr>
                                    <m:t>SH</m:t>
                                  </m:r>
                                </m:sub>
                              </m:sSub>
                            </m:e>
                          </m:d>
                        </m:e>
                        <m:sup>
                          <m:r>
                            <a:rPr lang="zh-TW" altLang="en-US" sz="1600" i="1">
                              <a:latin typeface="Cambria Math"/>
                            </a:rPr>
                            <m:t>𝛼</m:t>
                          </m:r>
                          <m:r>
                            <a:rPr lang="zh-TW" altLang="en-US" sz="1600">
                              <a:latin typeface="Cambria Math"/>
                            </a:rPr>
                            <m:t>′</m:t>
                          </m:r>
                        </m:sup>
                      </m:sSup>
                      <m:r>
                        <a:rPr lang="zh-TW" altLang="en-US" sz="1600">
                          <a:latin typeface="Cambria Math"/>
                        </a:rPr>
                        <m:t>=</m:t>
                      </m:r>
                      <m:d>
                        <m:dPr>
                          <m:ctrlPr>
                            <a:rPr lang="zh-TW" altLang="en-US" sz="1600" i="1">
                              <a:latin typeface="Cambria Math"/>
                            </a:rPr>
                          </m:ctrlPr>
                        </m:dPr>
                        <m:e>
                          <m:m>
                            <m:mPr>
                              <m:mcs>
                                <m:mc>
                                  <m:mcPr>
                                    <m:count m:val="1"/>
                                    <m:mcJc m:val="center"/>
                                  </m:mcPr>
                                </m:mc>
                              </m:mcs>
                              <m:ctrlPr>
                                <a:rPr lang="zh-TW" altLang="en-US" sz="1600" i="1">
                                  <a:latin typeface="Cambria Math"/>
                                </a:rPr>
                              </m:ctrlPr>
                            </m:mPr>
                            <m:mr>
                              <m:e>
                                <m:sSup>
                                  <m:sSupPr>
                                    <m:ctrlPr>
                                      <a:rPr lang="zh-TW" altLang="en-US" sz="1600" i="1">
                                        <a:latin typeface="Cambria Math"/>
                                      </a:rPr>
                                    </m:ctrlPr>
                                  </m:sSupPr>
                                  <m:e>
                                    <m:r>
                                      <a:rPr lang="zh-TW" altLang="en-US" sz="1600" i="1">
                                        <a:latin typeface="Cambria Math"/>
                                      </a:rPr>
                                      <m:t>𝑈</m:t>
                                    </m:r>
                                  </m:e>
                                  <m:sup>
                                    <m:r>
                                      <a:rPr lang="zh-TW" altLang="en-US" sz="1600" i="1">
                                        <a:latin typeface="Cambria Math"/>
                                      </a:rPr>
                                      <m:t>𝑡</m:t>
                                    </m:r>
                                  </m:sup>
                                </m:sSup>
                              </m:e>
                            </m:mr>
                            <m:mr>
                              <m:e>
                                <m:sSup>
                                  <m:sSupPr>
                                    <m:ctrlPr>
                                      <a:rPr lang="zh-TW" altLang="en-US" sz="1600" i="1">
                                        <a:latin typeface="Cambria Math"/>
                                      </a:rPr>
                                    </m:ctrlPr>
                                  </m:sSupPr>
                                  <m:e>
                                    <m:r>
                                      <a:rPr lang="zh-TW" altLang="en-US" sz="1600" i="1">
                                        <a:latin typeface="Cambria Math"/>
                                      </a:rPr>
                                      <m:t>𝑈</m:t>
                                    </m:r>
                                  </m:e>
                                  <m:sup>
                                    <m:r>
                                      <a:rPr lang="zh-TW" altLang="en-US" sz="1600" i="1">
                                        <a:latin typeface="Cambria Math"/>
                                      </a:rPr>
                                      <m:t>𝑟</m:t>
                                    </m:r>
                                  </m:sup>
                                </m:sSup>
                              </m:e>
                            </m:mr>
                            <m:mr>
                              <m:e>
                                <m:sSup>
                                  <m:sSupPr>
                                    <m:ctrlPr>
                                      <a:rPr lang="zh-TW" altLang="en-US" sz="1600" i="1">
                                        <a:latin typeface="Cambria Math"/>
                                      </a:rPr>
                                    </m:ctrlPr>
                                  </m:sSupPr>
                                  <m:e>
                                    <m:r>
                                      <a:rPr lang="zh-TW" altLang="en-US" sz="1600" i="1">
                                        <a:latin typeface="Cambria Math"/>
                                      </a:rPr>
                                      <m:t>𝑈</m:t>
                                    </m:r>
                                  </m:e>
                                  <m:sup>
                                    <m:r>
                                      <a:rPr lang="zh-TW" altLang="en-US" sz="1600" i="1">
                                        <a:latin typeface="Cambria Math"/>
                                      </a:rPr>
                                      <m:t>𝜃</m:t>
                                    </m:r>
                                  </m:sup>
                                </m:sSup>
                              </m:e>
                            </m:mr>
                            <m:mr>
                              <m:e>
                                <m:sSup>
                                  <m:sSupPr>
                                    <m:ctrlPr>
                                      <a:rPr lang="zh-TW" altLang="en-US" sz="1600" i="1">
                                        <a:latin typeface="Cambria Math"/>
                                      </a:rPr>
                                    </m:ctrlPr>
                                  </m:sSupPr>
                                  <m:e>
                                    <m:r>
                                      <a:rPr lang="zh-TW" altLang="en-US" sz="1600" i="1">
                                        <a:latin typeface="Cambria Math"/>
                                      </a:rPr>
                                      <m:t>𝑈</m:t>
                                    </m:r>
                                  </m:e>
                                  <m:sup>
                                    <m:r>
                                      <a:rPr lang="zh-TW" altLang="en-US" sz="1600" i="1">
                                        <a:latin typeface="Cambria Math"/>
                                      </a:rPr>
                                      <m:t>𝜙</m:t>
                                    </m:r>
                                  </m:sup>
                                </m:sSup>
                              </m:e>
                            </m:mr>
                          </m:m>
                        </m:e>
                      </m:d>
                      <m:r>
                        <a:rPr lang="zh-TW" altLang="en-US" sz="1600">
                          <a:latin typeface="Cambria Math"/>
                        </a:rPr>
                        <m:t>=</m:t>
                      </m:r>
                      <m:sSup>
                        <m:sSupPr>
                          <m:ctrlPr>
                            <a:rPr lang="zh-TW" altLang="en-US" sz="1600" i="1">
                              <a:latin typeface="Cambria Math"/>
                            </a:rPr>
                          </m:ctrlPr>
                        </m:sSupPr>
                        <m:e>
                          <m:sSub>
                            <m:sSubPr>
                              <m:ctrlPr>
                                <a:rPr lang="zh-TW" altLang="en-US" sz="1600" i="1">
                                  <a:latin typeface="Cambria Math"/>
                                </a:rPr>
                              </m:ctrlPr>
                            </m:sSubPr>
                            <m:e>
                              <m:r>
                                <a:rPr lang="zh-TW" altLang="en-US" sz="1600" i="1">
                                  <a:latin typeface="Cambria Math"/>
                                </a:rPr>
                                <m:t>𝛬</m:t>
                              </m:r>
                            </m:e>
                            <m:sub>
                              <m:r>
                                <m:rPr>
                                  <m:sty m:val="p"/>
                                </m:rPr>
                                <a:rPr lang="zh-TW" altLang="en-US" sz="1600">
                                  <a:latin typeface="Cambria Math"/>
                                </a:rPr>
                                <m:t>FIX</m:t>
                              </m:r>
                              <m:r>
                                <a:rPr lang="zh-TW" altLang="en-US" sz="1600">
                                  <a:latin typeface="Cambria Math"/>
                                </a:rPr>
                                <m:t>⁢</m:t>
                              </m:r>
                              <m:d>
                                <m:dPr>
                                  <m:ctrlPr>
                                    <a:rPr lang="zh-TW" altLang="en-US" sz="1600" i="1">
                                      <a:latin typeface="Cambria Math"/>
                                    </a:rPr>
                                  </m:ctrlPr>
                                </m:dPr>
                                <m:e>
                                  <m:r>
                                    <a:rPr lang="zh-TW" altLang="en-US" sz="1600" i="1">
                                      <a:latin typeface="Cambria Math"/>
                                    </a:rPr>
                                    <m:t>𝛼</m:t>
                                  </m:r>
                                </m:e>
                              </m:d>
                            </m:sub>
                          </m:sSub>
                        </m:e>
                        <m:sup>
                          <m:r>
                            <m:rPr>
                              <m:sty m:val="p"/>
                            </m:rPr>
                            <a:rPr lang="zh-TW" altLang="en-US" sz="1600">
                              <a:latin typeface="Cambria Math"/>
                            </a:rPr>
                            <m:t>SH</m:t>
                          </m:r>
                          <m:r>
                            <a:rPr lang="zh-TW" altLang="en-US" sz="1600">
                              <a:latin typeface="Cambria Math"/>
                            </a:rPr>
                            <m:t>⁢</m:t>
                          </m:r>
                          <m:d>
                            <m:dPr>
                              <m:ctrlPr>
                                <a:rPr lang="zh-TW" altLang="en-US" sz="1600" i="1">
                                  <a:latin typeface="Cambria Math"/>
                                </a:rPr>
                              </m:ctrlPr>
                            </m:dPr>
                            <m:e>
                              <m:r>
                                <a:rPr lang="zh-TW" altLang="en-US" sz="1600" i="1">
                                  <a:latin typeface="Cambria Math"/>
                                </a:rPr>
                                <m:t>𝛼</m:t>
                              </m:r>
                              <m:r>
                                <a:rPr lang="zh-TW" altLang="en-US" sz="1600">
                                  <a:latin typeface="Cambria Math"/>
                                </a:rPr>
                                <m:t>′</m:t>
                              </m:r>
                            </m:e>
                          </m:d>
                        </m:sup>
                      </m:sSup>
                      <m:r>
                        <a:rPr lang="zh-TW" altLang="en-US" sz="1600">
                          <a:latin typeface="Cambria Math"/>
                        </a:rPr>
                        <m:t>⁢</m:t>
                      </m:r>
                      <m:sSup>
                        <m:sSupPr>
                          <m:ctrlPr>
                            <a:rPr lang="zh-TW" altLang="en-US" sz="1600" i="1">
                              <a:latin typeface="Cambria Math"/>
                            </a:rPr>
                          </m:ctrlPr>
                        </m:sSupPr>
                        <m:e>
                          <m:d>
                            <m:dPr>
                              <m:ctrlPr>
                                <a:rPr lang="zh-TW" altLang="en-US" sz="1600" i="1">
                                  <a:latin typeface="Cambria Math"/>
                                </a:rPr>
                              </m:ctrlPr>
                            </m:dPr>
                            <m:e>
                              <m:sSub>
                                <m:sSubPr>
                                  <m:ctrlPr>
                                    <a:rPr lang="zh-TW" altLang="en-US" sz="1600" i="1">
                                      <a:latin typeface="Cambria Math"/>
                                    </a:rPr>
                                  </m:ctrlPr>
                                </m:sSubPr>
                                <m:e>
                                  <m:r>
                                    <a:rPr lang="zh-TW" altLang="en-US" sz="1600" i="1">
                                      <a:latin typeface="Cambria Math"/>
                                    </a:rPr>
                                    <m:t>𝑈</m:t>
                                  </m:r>
                                </m:e>
                                <m:sub>
                                  <m:r>
                                    <m:rPr>
                                      <m:sty m:val="p"/>
                                    </m:rPr>
                                    <a:rPr lang="zh-TW" altLang="en-US" sz="1600">
                                      <a:latin typeface="Cambria Math"/>
                                    </a:rPr>
                                    <m:t>FIX</m:t>
                                  </m:r>
                                </m:sub>
                              </m:sSub>
                            </m:e>
                          </m:d>
                        </m:e>
                        <m:sup>
                          <m:r>
                            <a:rPr lang="zh-TW" altLang="en-US" sz="1600" i="1">
                              <a:latin typeface="Cambria Math"/>
                            </a:rPr>
                            <m:t>𝛼</m:t>
                          </m:r>
                        </m:sup>
                      </m:sSup>
                      <m:r>
                        <a:rPr lang="zh-TW" altLang="en-US" sz="1600">
                          <a:latin typeface="Cambria Math"/>
                        </a:rPr>
                        <m:t>=</m:t>
                      </m:r>
                      <m:d>
                        <m:dPr>
                          <m:ctrlPr>
                            <a:rPr lang="zh-TW" altLang="en-US" sz="1600" i="1">
                              <a:latin typeface="Cambria Math"/>
                            </a:rPr>
                          </m:ctrlPr>
                        </m:dPr>
                        <m:e>
                          <m:m>
                            <m:mPr>
                              <m:mcs>
                                <m:mc>
                                  <m:mcPr>
                                    <m:count m:val="4"/>
                                    <m:mcJc m:val="center"/>
                                  </m:mcPr>
                                </m:mc>
                              </m:mcs>
                              <m:ctrlPr>
                                <a:rPr lang="zh-TW" altLang="en-US" sz="1600" i="1">
                                  <a:latin typeface="Cambria Math"/>
                                </a:rPr>
                              </m:ctrlPr>
                            </m:mPr>
                            <m:mr>
                              <m:e>
                                <m:f>
                                  <m:fPr>
                                    <m:ctrlPr>
                                      <a:rPr lang="zh-TW" altLang="en-US" sz="1600" i="1">
                                        <a:latin typeface="Cambria Math"/>
                                      </a:rPr>
                                    </m:ctrlPr>
                                  </m:fPr>
                                  <m:num>
                                    <m:r>
                                      <a:rPr lang="zh-TW" altLang="en-US" sz="1600">
                                        <a:latin typeface="Cambria Math"/>
                                      </a:rPr>
                                      <m:t>1</m:t>
                                    </m:r>
                                  </m:num>
                                  <m:den>
                                    <m:r>
                                      <a:rPr lang="zh-TW" altLang="en-US" sz="1600" i="1">
                                        <a:latin typeface="Cambria Math"/>
                                      </a:rPr>
                                      <m:t>𝑐</m:t>
                                    </m:r>
                                    <m:r>
                                      <a:rPr lang="zh-TW" altLang="en-US" sz="1600">
                                        <a:latin typeface="Cambria Math"/>
                                      </a:rPr>
                                      <m:t>⁢</m:t>
                                    </m:r>
                                    <m:rad>
                                      <m:radPr>
                                        <m:degHide m:val="on"/>
                                        <m:ctrlPr>
                                          <a:rPr lang="zh-TW" altLang="en-US" sz="1600" i="1">
                                            <a:latin typeface="Cambria Math"/>
                                          </a:rPr>
                                        </m:ctrlPr>
                                      </m:radPr>
                                      <m:deg/>
                                      <m:e>
                                        <m:r>
                                          <a:rPr lang="zh-TW" altLang="en-US" sz="1600">
                                            <a:latin typeface="Cambria Math"/>
                                          </a:rPr>
                                          <m:t>1−</m:t>
                                        </m:r>
                                        <m:f>
                                          <m:fPr>
                                            <m:ctrlPr>
                                              <a:rPr lang="zh-TW" altLang="en-US" sz="1600" i="1">
                                                <a:latin typeface="Cambria Math"/>
                                              </a:rPr>
                                            </m:ctrlPr>
                                          </m:fPr>
                                          <m:num>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𝑠</m:t>
                                                </m:r>
                                              </m:sub>
                                            </m:sSub>
                                          </m:num>
                                          <m:den>
                                            <m:r>
                                              <a:rPr lang="zh-TW" altLang="en-US" sz="1600" i="1">
                                                <a:latin typeface="Cambria Math"/>
                                              </a:rPr>
                                              <m:t>𝑟</m:t>
                                            </m:r>
                                          </m:den>
                                        </m:f>
                                      </m:e>
                                    </m:rad>
                                  </m:den>
                                </m:f>
                              </m:e>
                              <m:e>
                                <m:r>
                                  <a:rPr lang="zh-TW" altLang="en-US" sz="1600">
                                    <a:latin typeface="Cambria Math"/>
                                  </a:rPr>
                                  <m:t>0</m:t>
                                </m:r>
                              </m:e>
                              <m:e>
                                <m:r>
                                  <a:rPr lang="zh-TW" altLang="en-US" sz="1600">
                                    <a:latin typeface="Cambria Math"/>
                                  </a:rPr>
                                  <m:t>0</m:t>
                                </m:r>
                              </m:e>
                              <m:e>
                                <m:r>
                                  <a:rPr lang="zh-TW" altLang="en-US" sz="1600">
                                    <a:latin typeface="Cambria Math"/>
                                  </a:rPr>
                                  <m:t>0</m:t>
                                </m:r>
                              </m:e>
                            </m:mr>
                            <m:mr>
                              <m:e>
                                <m:r>
                                  <a:rPr lang="zh-TW" altLang="en-US" sz="1600">
                                    <a:latin typeface="Cambria Math"/>
                                  </a:rPr>
                                  <m:t>0</m:t>
                                </m:r>
                              </m:e>
                              <m:e>
                                <m:rad>
                                  <m:radPr>
                                    <m:degHide m:val="on"/>
                                    <m:ctrlPr>
                                      <a:rPr lang="zh-TW" altLang="en-US" sz="1600" i="1">
                                        <a:latin typeface="Cambria Math"/>
                                      </a:rPr>
                                    </m:ctrlPr>
                                  </m:radPr>
                                  <m:deg/>
                                  <m:e>
                                    <m:r>
                                      <a:rPr lang="zh-TW" altLang="en-US" sz="1600">
                                        <a:latin typeface="Cambria Math"/>
                                      </a:rPr>
                                      <m:t>1−</m:t>
                                    </m:r>
                                    <m:f>
                                      <m:fPr>
                                        <m:ctrlPr>
                                          <a:rPr lang="zh-TW" altLang="en-US" sz="1600" i="1">
                                            <a:latin typeface="Cambria Math"/>
                                          </a:rPr>
                                        </m:ctrlPr>
                                      </m:fPr>
                                      <m:num>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𝑠</m:t>
                                            </m:r>
                                          </m:sub>
                                        </m:sSub>
                                      </m:num>
                                      <m:den>
                                        <m:r>
                                          <a:rPr lang="zh-TW" altLang="en-US" sz="1600" i="1">
                                            <a:latin typeface="Cambria Math"/>
                                          </a:rPr>
                                          <m:t>𝑟</m:t>
                                        </m:r>
                                      </m:den>
                                    </m:f>
                                  </m:e>
                                </m:rad>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0</m:t>
                                </m:r>
                              </m:e>
                              <m:e>
                                <m:f>
                                  <m:fPr>
                                    <m:ctrlPr>
                                      <a:rPr lang="zh-TW" altLang="en-US" sz="1600" i="1">
                                        <a:latin typeface="Cambria Math"/>
                                      </a:rPr>
                                    </m:ctrlPr>
                                  </m:fPr>
                                  <m:num>
                                    <m:r>
                                      <a:rPr lang="zh-TW" altLang="en-US" sz="1600">
                                        <a:latin typeface="Cambria Math"/>
                                      </a:rPr>
                                      <m:t>1</m:t>
                                    </m:r>
                                  </m:num>
                                  <m:den>
                                    <m:r>
                                      <a:rPr lang="zh-TW" altLang="en-US" sz="1600" i="1">
                                        <a:latin typeface="Cambria Math"/>
                                      </a:rPr>
                                      <m:t>𝑟</m:t>
                                    </m:r>
                                  </m:den>
                                </m:f>
                              </m:e>
                              <m:e>
                                <m:r>
                                  <a:rPr lang="zh-TW" altLang="en-US" sz="1600">
                                    <a:latin typeface="Cambria Math"/>
                                  </a:rPr>
                                  <m:t>0</m:t>
                                </m:r>
                              </m:e>
                            </m:mr>
                            <m:mr>
                              <m:e>
                                <m:r>
                                  <a:rPr lang="zh-TW" altLang="en-US" sz="1600">
                                    <a:latin typeface="Cambria Math"/>
                                  </a:rPr>
                                  <m:t>0</m:t>
                                </m:r>
                              </m:e>
                              <m:e>
                                <m:r>
                                  <a:rPr lang="zh-TW" altLang="en-US" sz="1600">
                                    <a:latin typeface="Cambria Math"/>
                                  </a:rPr>
                                  <m:t>0</m:t>
                                </m:r>
                              </m:e>
                              <m:e>
                                <m:r>
                                  <a:rPr lang="zh-TW" altLang="en-US" sz="1600">
                                    <a:latin typeface="Cambria Math"/>
                                  </a:rPr>
                                  <m:t>0</m:t>
                                </m:r>
                              </m:e>
                              <m:e>
                                <m:f>
                                  <m:fPr>
                                    <m:ctrlPr>
                                      <a:rPr lang="zh-TW" altLang="en-US" sz="1600" i="1">
                                        <a:latin typeface="Cambria Math"/>
                                      </a:rPr>
                                    </m:ctrlPr>
                                  </m:fPr>
                                  <m:num>
                                    <m:r>
                                      <a:rPr lang="zh-TW" altLang="en-US" sz="1600">
                                        <a:latin typeface="Cambria Math"/>
                                      </a:rPr>
                                      <m:t>1</m:t>
                                    </m:r>
                                  </m:num>
                                  <m:den>
                                    <m:r>
                                      <a:rPr lang="zh-TW" altLang="en-US" sz="1600" i="1">
                                        <a:latin typeface="Cambria Math"/>
                                      </a:rPr>
                                      <m:t>𝑟</m:t>
                                    </m:r>
                                    <m:r>
                                      <a:rPr lang="zh-TW" altLang="en-US" sz="1600">
                                        <a:latin typeface="Cambria Math"/>
                                      </a:rPr>
                                      <m:t>⁢</m:t>
                                    </m:r>
                                    <m:r>
                                      <m:rPr>
                                        <m:sty m:val="p"/>
                                      </m:rPr>
                                      <a:rPr lang="zh-TW" altLang="en-US" sz="1600">
                                        <a:latin typeface="Cambria Math"/>
                                      </a:rPr>
                                      <m:t>sinθ</m:t>
                                    </m:r>
                                  </m:den>
                                </m:f>
                              </m:e>
                            </m:mr>
                          </m:m>
                        </m:e>
                      </m:d>
                      <m:r>
                        <a:rPr lang="zh-TW" altLang="en-US" sz="1600">
                          <a:latin typeface="Cambria Math"/>
                        </a:rPr>
                        <m:t>⁢</m:t>
                      </m:r>
                      <m:d>
                        <m:dPr>
                          <m:ctrlPr>
                            <a:rPr lang="zh-TW" altLang="en-US" sz="1600" i="1">
                              <a:latin typeface="Cambria Math"/>
                            </a:rPr>
                          </m:ctrlPr>
                        </m:dPr>
                        <m:e>
                          <m:m>
                            <m:mPr>
                              <m:mcs>
                                <m:mc>
                                  <m:mcPr>
                                    <m:count m:val="1"/>
                                    <m:mcJc m:val="center"/>
                                  </m:mcPr>
                                </m:mc>
                              </m:mcs>
                              <m:ctrlPr>
                                <a:rPr lang="zh-TW" altLang="en-US" sz="1600" i="1">
                                  <a:latin typeface="Cambria Math"/>
                                </a:rPr>
                              </m:ctrlPr>
                            </m:mPr>
                            <m:mr>
                              <m:e>
                                <m:r>
                                  <m:rPr>
                                    <m:sty m:val="p"/>
                                  </m:rPr>
                                  <a:rPr lang="zh-TW" altLang="en-US" sz="1600">
                                    <a:latin typeface="Cambria Math"/>
                                  </a:rPr>
                                  <m:t>γc</m:t>
                                </m:r>
                              </m:e>
                            </m:mr>
                            <m:mr>
                              <m:e>
                                <m:sSup>
                                  <m:sSupPr>
                                    <m:ctrlPr>
                                      <a:rPr lang="zh-TW" altLang="en-US" sz="1600" i="1">
                                        <a:latin typeface="Cambria Math"/>
                                      </a:rPr>
                                    </m:ctrlPr>
                                  </m:sSupPr>
                                  <m:e>
                                    <m:r>
                                      <m:rPr>
                                        <m:sty m:val="p"/>
                                      </m:rPr>
                                      <a:rPr lang="zh-TW" altLang="en-US" sz="1600">
                                        <a:latin typeface="Cambria Math"/>
                                      </a:rPr>
                                      <m:t>γV</m:t>
                                    </m:r>
                                  </m:e>
                                  <m:sup>
                                    <m:acc>
                                      <m:accPr>
                                        <m:chr m:val="̂"/>
                                        <m:ctrlPr>
                                          <a:rPr lang="zh-TW" altLang="en-US" sz="1600" i="1">
                                            <a:latin typeface="Cambria Math"/>
                                          </a:rPr>
                                        </m:ctrlPr>
                                      </m:accPr>
                                      <m:e>
                                        <m:r>
                                          <a:rPr lang="zh-TW" altLang="en-US" sz="1600" i="1">
                                            <a:latin typeface="Cambria Math"/>
                                          </a:rPr>
                                          <m:t>𝑟</m:t>
                                        </m:r>
                                      </m:e>
                                    </m:acc>
                                  </m:sup>
                                </m:sSup>
                              </m:e>
                            </m:mr>
                            <m:mr>
                              <m:e>
                                <m:sSup>
                                  <m:sSupPr>
                                    <m:ctrlPr>
                                      <a:rPr lang="zh-TW" altLang="en-US" sz="1600" i="1">
                                        <a:latin typeface="Cambria Math"/>
                                      </a:rPr>
                                    </m:ctrlPr>
                                  </m:sSupPr>
                                  <m:e>
                                    <m:r>
                                      <m:rPr>
                                        <m:sty m:val="p"/>
                                      </m:rPr>
                                      <a:rPr lang="zh-TW" altLang="en-US" sz="1600">
                                        <a:latin typeface="Cambria Math"/>
                                      </a:rPr>
                                      <m:t>γV</m:t>
                                    </m:r>
                                  </m:e>
                                  <m:sup>
                                    <m:acc>
                                      <m:accPr>
                                        <m:chr m:val="̂"/>
                                        <m:ctrlPr>
                                          <a:rPr lang="zh-TW" altLang="en-US" sz="1600" i="1">
                                            <a:latin typeface="Cambria Math"/>
                                          </a:rPr>
                                        </m:ctrlPr>
                                      </m:accPr>
                                      <m:e>
                                        <m:r>
                                          <a:rPr lang="zh-TW" altLang="en-US" sz="1600" i="1">
                                            <a:latin typeface="Cambria Math"/>
                                          </a:rPr>
                                          <m:t>𝜃</m:t>
                                        </m:r>
                                      </m:e>
                                    </m:acc>
                                  </m:sup>
                                </m:sSup>
                              </m:e>
                            </m:mr>
                            <m:mr>
                              <m:e>
                                <m:sSup>
                                  <m:sSupPr>
                                    <m:ctrlPr>
                                      <a:rPr lang="zh-TW" altLang="en-US" sz="1600" i="1">
                                        <a:latin typeface="Cambria Math"/>
                                      </a:rPr>
                                    </m:ctrlPr>
                                  </m:sSupPr>
                                  <m:e>
                                    <m:r>
                                      <m:rPr>
                                        <m:sty m:val="p"/>
                                      </m:rPr>
                                      <a:rPr lang="zh-TW" altLang="en-US" sz="1600">
                                        <a:latin typeface="Cambria Math"/>
                                      </a:rPr>
                                      <m:t>γV</m:t>
                                    </m:r>
                                  </m:e>
                                  <m:sup>
                                    <m:acc>
                                      <m:accPr>
                                        <m:chr m:val="̂"/>
                                        <m:ctrlPr>
                                          <a:rPr lang="zh-TW" altLang="en-US" sz="1600" i="1">
                                            <a:latin typeface="Cambria Math"/>
                                          </a:rPr>
                                        </m:ctrlPr>
                                      </m:accPr>
                                      <m:e>
                                        <m:r>
                                          <a:rPr lang="zh-TW" altLang="en-US" sz="1600" i="1">
                                            <a:latin typeface="Cambria Math"/>
                                          </a:rPr>
                                          <m:t>𝜙</m:t>
                                        </m:r>
                                      </m:e>
                                    </m:acc>
                                  </m:sup>
                                </m:sSup>
                              </m:e>
                            </m:mr>
                          </m:m>
                        </m:e>
                      </m:d>
                      <m:r>
                        <a:rPr lang="zh-TW" altLang="en-US" sz="1600">
                          <a:latin typeface="Cambria Math"/>
                        </a:rPr>
                        <m:t>=</m:t>
                      </m:r>
                      <m:d>
                        <m:dPr>
                          <m:ctrlPr>
                            <a:rPr lang="zh-TW" altLang="en-US" sz="1600" i="1">
                              <a:latin typeface="Cambria Math"/>
                            </a:rPr>
                          </m:ctrlPr>
                        </m:dPr>
                        <m:e>
                          <m:m>
                            <m:mPr>
                              <m:mcs>
                                <m:mc>
                                  <m:mcPr>
                                    <m:count m:val="1"/>
                                    <m:mcJc m:val="center"/>
                                  </m:mcPr>
                                </m:mc>
                              </m:mcs>
                              <m:ctrlPr>
                                <a:rPr lang="zh-TW" altLang="en-US" sz="1600" i="1">
                                  <a:latin typeface="Cambria Math"/>
                                </a:rPr>
                              </m:ctrlPr>
                            </m:mPr>
                            <m:mr>
                              <m:e>
                                <m:f>
                                  <m:fPr>
                                    <m:ctrlPr>
                                      <a:rPr lang="zh-TW" altLang="en-US" sz="1600" i="1">
                                        <a:latin typeface="Cambria Math"/>
                                      </a:rPr>
                                    </m:ctrlPr>
                                  </m:fPr>
                                  <m:num>
                                    <m:r>
                                      <a:rPr lang="zh-TW" altLang="en-US" sz="1600" i="1">
                                        <a:latin typeface="Cambria Math"/>
                                      </a:rPr>
                                      <m:t>𝛾</m:t>
                                    </m:r>
                                  </m:num>
                                  <m:den>
                                    <m:rad>
                                      <m:radPr>
                                        <m:degHide m:val="on"/>
                                        <m:ctrlPr>
                                          <a:rPr lang="zh-TW" altLang="en-US" sz="1600" i="1">
                                            <a:latin typeface="Cambria Math"/>
                                          </a:rPr>
                                        </m:ctrlPr>
                                      </m:radPr>
                                      <m:deg/>
                                      <m:e>
                                        <m:r>
                                          <a:rPr lang="zh-TW" altLang="en-US" sz="1600">
                                            <a:latin typeface="Cambria Math"/>
                                          </a:rPr>
                                          <m:t>1−</m:t>
                                        </m:r>
                                        <m:f>
                                          <m:fPr>
                                            <m:ctrlPr>
                                              <a:rPr lang="zh-TW" altLang="en-US" sz="1600" i="1">
                                                <a:latin typeface="Cambria Math"/>
                                              </a:rPr>
                                            </m:ctrlPr>
                                          </m:fPr>
                                          <m:num>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𝑠</m:t>
                                                </m:r>
                                              </m:sub>
                                            </m:sSub>
                                          </m:num>
                                          <m:den>
                                            <m:r>
                                              <a:rPr lang="zh-TW" altLang="en-US" sz="1600" i="1">
                                                <a:latin typeface="Cambria Math"/>
                                              </a:rPr>
                                              <m:t>𝑟</m:t>
                                            </m:r>
                                          </m:den>
                                        </m:f>
                                      </m:e>
                                    </m:rad>
                                  </m:den>
                                </m:f>
                              </m:e>
                            </m:mr>
                            <m:mr>
                              <m:e>
                                <m:rad>
                                  <m:radPr>
                                    <m:degHide m:val="on"/>
                                    <m:ctrlPr>
                                      <a:rPr lang="zh-TW" altLang="en-US" sz="1600" i="1">
                                        <a:latin typeface="Cambria Math"/>
                                      </a:rPr>
                                    </m:ctrlPr>
                                  </m:radPr>
                                  <m:deg/>
                                  <m:e>
                                    <m:r>
                                      <a:rPr lang="zh-TW" altLang="en-US" sz="1600">
                                        <a:latin typeface="Cambria Math"/>
                                      </a:rPr>
                                      <m:t>1−</m:t>
                                    </m:r>
                                    <m:f>
                                      <m:fPr>
                                        <m:ctrlPr>
                                          <a:rPr lang="zh-TW" altLang="en-US" sz="1600" i="1">
                                            <a:latin typeface="Cambria Math"/>
                                          </a:rPr>
                                        </m:ctrlPr>
                                      </m:fPr>
                                      <m:num>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𝑠</m:t>
                                            </m:r>
                                          </m:sub>
                                        </m:sSub>
                                      </m:num>
                                      <m:den>
                                        <m:r>
                                          <a:rPr lang="zh-TW" altLang="en-US" sz="1600" i="1">
                                            <a:latin typeface="Cambria Math"/>
                                          </a:rPr>
                                          <m:t>𝑟</m:t>
                                        </m:r>
                                      </m:den>
                                    </m:f>
                                  </m:e>
                                </m:rad>
                                <m:r>
                                  <a:rPr lang="zh-TW" altLang="en-US" sz="1600">
                                    <a:latin typeface="Cambria Math"/>
                                  </a:rPr>
                                  <m:t>⁢</m:t>
                                </m:r>
                                <m:sSup>
                                  <m:sSupPr>
                                    <m:ctrlPr>
                                      <a:rPr lang="zh-TW" altLang="en-US" sz="1600" i="1">
                                        <a:latin typeface="Cambria Math"/>
                                      </a:rPr>
                                    </m:ctrlPr>
                                  </m:sSupPr>
                                  <m:e>
                                    <m:r>
                                      <m:rPr>
                                        <m:sty m:val="p"/>
                                      </m:rPr>
                                      <a:rPr lang="zh-TW" altLang="en-US" sz="1600">
                                        <a:latin typeface="Cambria Math"/>
                                      </a:rPr>
                                      <m:t>γV</m:t>
                                    </m:r>
                                  </m:e>
                                  <m:sup>
                                    <m:acc>
                                      <m:accPr>
                                        <m:chr m:val="̂"/>
                                        <m:ctrlPr>
                                          <a:rPr lang="zh-TW" altLang="en-US" sz="1600" i="1">
                                            <a:latin typeface="Cambria Math"/>
                                          </a:rPr>
                                        </m:ctrlPr>
                                      </m:accPr>
                                      <m:e>
                                        <m:r>
                                          <a:rPr lang="zh-TW" altLang="en-US" sz="1600" i="1">
                                            <a:latin typeface="Cambria Math"/>
                                          </a:rPr>
                                          <m:t>𝑟</m:t>
                                        </m:r>
                                      </m:e>
                                    </m:acc>
                                  </m:sup>
                                </m:sSup>
                              </m:e>
                            </m:mr>
                            <m:mr>
                              <m:e>
                                <m:f>
                                  <m:fPr>
                                    <m:ctrlPr>
                                      <a:rPr lang="zh-TW" altLang="en-US" sz="1600" i="1">
                                        <a:latin typeface="Cambria Math"/>
                                      </a:rPr>
                                    </m:ctrlPr>
                                  </m:fPr>
                                  <m:num>
                                    <m:sSup>
                                      <m:sSupPr>
                                        <m:ctrlPr>
                                          <a:rPr lang="zh-TW" altLang="en-US" sz="1600" i="1">
                                            <a:latin typeface="Cambria Math"/>
                                          </a:rPr>
                                        </m:ctrlPr>
                                      </m:sSupPr>
                                      <m:e>
                                        <m:r>
                                          <m:rPr>
                                            <m:sty m:val="p"/>
                                          </m:rPr>
                                          <a:rPr lang="zh-TW" altLang="en-US" sz="1600">
                                            <a:latin typeface="Cambria Math"/>
                                          </a:rPr>
                                          <m:t>γV</m:t>
                                        </m:r>
                                      </m:e>
                                      <m:sup>
                                        <m:acc>
                                          <m:accPr>
                                            <m:chr m:val="̂"/>
                                            <m:ctrlPr>
                                              <a:rPr lang="zh-TW" altLang="en-US" sz="1600" i="1">
                                                <a:latin typeface="Cambria Math"/>
                                              </a:rPr>
                                            </m:ctrlPr>
                                          </m:accPr>
                                          <m:e>
                                            <m:r>
                                              <a:rPr lang="zh-TW" altLang="en-US" sz="1600" i="1">
                                                <a:latin typeface="Cambria Math"/>
                                              </a:rPr>
                                              <m:t>𝜃</m:t>
                                            </m:r>
                                          </m:e>
                                        </m:acc>
                                      </m:sup>
                                    </m:sSup>
                                  </m:num>
                                  <m:den>
                                    <m:r>
                                      <a:rPr lang="zh-TW" altLang="en-US" sz="1600" i="1">
                                        <a:latin typeface="Cambria Math"/>
                                      </a:rPr>
                                      <m:t>𝑟</m:t>
                                    </m:r>
                                  </m:den>
                                </m:f>
                              </m:e>
                            </m:mr>
                            <m:mr>
                              <m:e>
                                <m:f>
                                  <m:fPr>
                                    <m:ctrlPr>
                                      <a:rPr lang="zh-TW" altLang="en-US" sz="1600" i="1">
                                        <a:latin typeface="Cambria Math"/>
                                      </a:rPr>
                                    </m:ctrlPr>
                                  </m:fPr>
                                  <m:num>
                                    <m:sSup>
                                      <m:sSupPr>
                                        <m:ctrlPr>
                                          <a:rPr lang="zh-TW" altLang="en-US" sz="1600" i="1">
                                            <a:latin typeface="Cambria Math"/>
                                          </a:rPr>
                                        </m:ctrlPr>
                                      </m:sSupPr>
                                      <m:e>
                                        <m:r>
                                          <m:rPr>
                                            <m:sty m:val="p"/>
                                          </m:rPr>
                                          <a:rPr lang="zh-TW" altLang="en-US" sz="1600">
                                            <a:latin typeface="Cambria Math"/>
                                          </a:rPr>
                                          <m:t>γV</m:t>
                                        </m:r>
                                      </m:e>
                                      <m:sup>
                                        <m:acc>
                                          <m:accPr>
                                            <m:chr m:val="̂"/>
                                            <m:ctrlPr>
                                              <a:rPr lang="zh-TW" altLang="en-US" sz="1600" i="1">
                                                <a:latin typeface="Cambria Math"/>
                                              </a:rPr>
                                            </m:ctrlPr>
                                          </m:accPr>
                                          <m:e>
                                            <m:r>
                                              <a:rPr lang="zh-TW" altLang="en-US" sz="1600" i="1">
                                                <a:latin typeface="Cambria Math"/>
                                              </a:rPr>
                                              <m:t>𝜙</m:t>
                                            </m:r>
                                          </m:e>
                                        </m:acc>
                                      </m:sup>
                                    </m:sSup>
                                  </m:num>
                                  <m:den>
                                    <m:r>
                                      <a:rPr lang="zh-TW" altLang="en-US" sz="1600" i="1">
                                        <a:latin typeface="Cambria Math"/>
                                      </a:rPr>
                                      <m:t>𝑟</m:t>
                                    </m:r>
                                    <m:r>
                                      <a:rPr lang="zh-TW" altLang="en-US" sz="1600">
                                        <a:latin typeface="Cambria Math"/>
                                      </a:rPr>
                                      <m:t>⁢</m:t>
                                    </m:r>
                                    <m:r>
                                      <m:rPr>
                                        <m:sty m:val="p"/>
                                      </m:rPr>
                                      <a:rPr lang="zh-TW" altLang="en-US" sz="1600">
                                        <a:latin typeface="Cambria Math"/>
                                      </a:rPr>
                                      <m:t>sinθ</m:t>
                                    </m:r>
                                  </m:den>
                                </m:f>
                              </m:e>
                            </m:mr>
                          </m:m>
                        </m:e>
                      </m:d>
                    </m:oMath>
                  </m:oMathPara>
                </a14:m>
                <a:endParaRPr lang="zh-TW" alt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6675" y="3050467"/>
                <a:ext cx="9298956" cy="2495427"/>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0" y="1168240"/>
                <a:ext cx="2037801" cy="14073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d>
                            <m:dPr>
                              <m:ctrlPr>
                                <a:rPr lang="zh-TW" altLang="en-US" i="1">
                                  <a:latin typeface="Cambria Math"/>
                                </a:rPr>
                              </m:ctrlPr>
                            </m:dPr>
                            <m:e>
                              <m:sSub>
                                <m:sSubPr>
                                  <m:ctrlPr>
                                    <a:rPr lang="zh-TW" altLang="en-US" i="1">
                                      <a:latin typeface="Cambria Math"/>
                                    </a:rPr>
                                  </m:ctrlPr>
                                </m:sSubPr>
                                <m:e>
                                  <m:r>
                                    <a:rPr lang="zh-TW" altLang="en-US" i="1">
                                      <a:latin typeface="Cambria Math"/>
                                    </a:rPr>
                                    <m:t>𝑈</m:t>
                                  </m:r>
                                </m:e>
                                <m:sub>
                                  <m:r>
                                    <m:rPr>
                                      <m:sty m:val="p"/>
                                    </m:rPr>
                                    <a:rPr lang="zh-TW" altLang="en-US">
                                      <a:latin typeface="Cambria Math"/>
                                    </a:rPr>
                                    <m:t>FIX</m:t>
                                  </m:r>
                                </m:sub>
                              </m:sSub>
                            </m:e>
                          </m:d>
                        </m:e>
                        <m:sup>
                          <m:r>
                            <a:rPr lang="zh-TW" altLang="en-US" i="1">
                              <a:latin typeface="Cambria Math"/>
                            </a:rPr>
                            <m:t>𝛼</m:t>
                          </m:r>
                        </m:sup>
                      </m:sSup>
                      <m:r>
                        <a:rPr lang="zh-TW" altLang="en-US">
                          <a:latin typeface="Cambria Math"/>
                        </a:rPr>
                        <m:t>=</m:t>
                      </m:r>
                      <m:d>
                        <m:dPr>
                          <m:ctrlPr>
                            <a:rPr lang="zh-TW" altLang="en-US" i="1">
                              <a:latin typeface="Cambria Math"/>
                            </a:rPr>
                          </m:ctrlPr>
                        </m:dPr>
                        <m:e>
                          <m:m>
                            <m:mPr>
                              <m:mcs>
                                <m:mc>
                                  <m:mcPr>
                                    <m:count m:val="1"/>
                                    <m:mcJc m:val="center"/>
                                  </m:mcPr>
                                </m:mc>
                              </m:mcs>
                              <m:ctrlPr>
                                <a:rPr lang="zh-TW" altLang="en-US" i="1">
                                  <a:latin typeface="Cambria Math"/>
                                </a:rPr>
                              </m:ctrlPr>
                            </m:mPr>
                            <m:mr>
                              <m:e>
                                <m:r>
                                  <m:rPr>
                                    <m:sty m:val="p"/>
                                  </m:rPr>
                                  <a:rPr lang="zh-TW" altLang="en-US">
                                    <a:latin typeface="Cambria Math"/>
                                  </a:rPr>
                                  <m:t>γc</m:t>
                                </m:r>
                              </m:e>
                            </m:mr>
                            <m:mr>
                              <m:e>
                                <m:sSup>
                                  <m:sSupPr>
                                    <m:ctrlPr>
                                      <a:rPr lang="zh-TW" altLang="en-US" i="1">
                                        <a:latin typeface="Cambria Math"/>
                                      </a:rPr>
                                    </m:ctrlPr>
                                  </m:sSupPr>
                                  <m:e>
                                    <m:r>
                                      <m:rPr>
                                        <m:sty m:val="p"/>
                                      </m:rPr>
                                      <a:rPr lang="zh-TW" altLang="en-US">
                                        <a:latin typeface="Cambria Math"/>
                                      </a:rPr>
                                      <m:t>γV</m:t>
                                    </m:r>
                                  </m:e>
                                  <m:sup>
                                    <m:acc>
                                      <m:accPr>
                                        <m:chr m:val="̂"/>
                                        <m:ctrlPr>
                                          <a:rPr lang="zh-TW" altLang="en-US" i="1">
                                            <a:latin typeface="Cambria Math"/>
                                          </a:rPr>
                                        </m:ctrlPr>
                                      </m:accPr>
                                      <m:e>
                                        <m:r>
                                          <a:rPr lang="zh-TW" altLang="en-US" i="1">
                                            <a:latin typeface="Cambria Math"/>
                                          </a:rPr>
                                          <m:t>𝑟</m:t>
                                        </m:r>
                                      </m:e>
                                    </m:acc>
                                  </m:sup>
                                </m:sSup>
                              </m:e>
                            </m:mr>
                            <m:mr>
                              <m:e>
                                <m:sSup>
                                  <m:sSupPr>
                                    <m:ctrlPr>
                                      <a:rPr lang="zh-TW" altLang="en-US" i="1">
                                        <a:latin typeface="Cambria Math"/>
                                      </a:rPr>
                                    </m:ctrlPr>
                                  </m:sSupPr>
                                  <m:e>
                                    <m:r>
                                      <m:rPr>
                                        <m:sty m:val="p"/>
                                      </m:rPr>
                                      <a:rPr lang="zh-TW" altLang="en-US">
                                        <a:latin typeface="Cambria Math"/>
                                      </a:rPr>
                                      <m:t>γV</m:t>
                                    </m:r>
                                  </m:e>
                                  <m:sup>
                                    <m:acc>
                                      <m:accPr>
                                        <m:chr m:val="̂"/>
                                        <m:ctrlPr>
                                          <a:rPr lang="zh-TW" altLang="en-US" i="1">
                                            <a:latin typeface="Cambria Math"/>
                                          </a:rPr>
                                        </m:ctrlPr>
                                      </m:accPr>
                                      <m:e>
                                        <m:r>
                                          <a:rPr lang="zh-TW" altLang="en-US" i="1">
                                            <a:latin typeface="Cambria Math"/>
                                          </a:rPr>
                                          <m:t>𝜃</m:t>
                                        </m:r>
                                      </m:e>
                                    </m:acc>
                                  </m:sup>
                                </m:sSup>
                              </m:e>
                            </m:mr>
                            <m:mr>
                              <m:e>
                                <m:sSup>
                                  <m:sSupPr>
                                    <m:ctrlPr>
                                      <a:rPr lang="zh-TW" altLang="en-US" i="1">
                                        <a:latin typeface="Cambria Math"/>
                                      </a:rPr>
                                    </m:ctrlPr>
                                  </m:sSupPr>
                                  <m:e>
                                    <m:r>
                                      <m:rPr>
                                        <m:sty m:val="p"/>
                                      </m:rPr>
                                      <a:rPr lang="zh-TW" altLang="en-US">
                                        <a:latin typeface="Cambria Math"/>
                                      </a:rPr>
                                      <m:t>γV</m:t>
                                    </m:r>
                                  </m:e>
                                  <m:sup>
                                    <m:acc>
                                      <m:accPr>
                                        <m:chr m:val="̂"/>
                                        <m:ctrlPr>
                                          <a:rPr lang="zh-TW" altLang="en-US" i="1">
                                            <a:latin typeface="Cambria Math"/>
                                          </a:rPr>
                                        </m:ctrlPr>
                                      </m:accPr>
                                      <m:e>
                                        <m:r>
                                          <a:rPr lang="zh-TW" altLang="en-US" i="1">
                                            <a:latin typeface="Cambria Math"/>
                                          </a:rPr>
                                          <m:t>𝜙</m:t>
                                        </m:r>
                                      </m:e>
                                    </m:acc>
                                  </m:sup>
                                </m:sSup>
                              </m:e>
                            </m:mr>
                          </m:m>
                        </m:e>
                      </m:d>
                    </m:oMath>
                  </m:oMathPara>
                </a14:m>
                <a:endParaRPr lang="zh-TW"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0" y="1168240"/>
                <a:ext cx="2037801" cy="140737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60164" y="1294898"/>
                <a:ext cx="1881412" cy="11440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d>
                            <m:dPr>
                              <m:ctrlPr>
                                <a:rPr lang="zh-TW" altLang="en-US" i="1">
                                  <a:latin typeface="Cambria Math"/>
                                </a:rPr>
                              </m:ctrlPr>
                            </m:dPr>
                            <m:e>
                              <m:sSub>
                                <m:sSubPr>
                                  <m:ctrlPr>
                                    <a:rPr lang="zh-TW" altLang="en-US" i="1">
                                      <a:latin typeface="Cambria Math"/>
                                    </a:rPr>
                                  </m:ctrlPr>
                                </m:sSubPr>
                                <m:e>
                                  <m:r>
                                    <a:rPr lang="zh-TW" altLang="en-US" i="1">
                                      <a:latin typeface="Cambria Math"/>
                                    </a:rPr>
                                    <m:t>𝑈</m:t>
                                  </m:r>
                                </m:e>
                                <m:sub>
                                  <m:r>
                                    <m:rPr>
                                      <m:sty m:val="p"/>
                                    </m:rPr>
                                    <a:rPr lang="zh-TW" altLang="en-US">
                                      <a:latin typeface="Cambria Math"/>
                                    </a:rPr>
                                    <m:t>SH</m:t>
                                  </m:r>
                                </m:sub>
                              </m:sSub>
                            </m:e>
                          </m:d>
                        </m:e>
                        <m:sup>
                          <m:r>
                            <a:rPr lang="zh-TW" altLang="en-US" i="1">
                              <a:latin typeface="Cambria Math"/>
                            </a:rPr>
                            <m:t>𝛼</m:t>
                          </m:r>
                        </m:sup>
                      </m:sSup>
                      <m:r>
                        <a:rPr lang="zh-TW" altLang="en-US">
                          <a:latin typeface="Cambria Math"/>
                        </a:rPr>
                        <m:t>=</m:t>
                      </m:r>
                      <m:d>
                        <m:dPr>
                          <m:ctrlPr>
                            <a:rPr lang="zh-TW" altLang="en-US" i="1">
                              <a:latin typeface="Cambria Math"/>
                            </a:rPr>
                          </m:ctrlPr>
                        </m:dPr>
                        <m:e>
                          <m:m>
                            <m:mPr>
                              <m:mcs>
                                <m:mc>
                                  <m:mcPr>
                                    <m:count m:val="1"/>
                                    <m:mcJc m:val="center"/>
                                  </m:mcPr>
                                </m:mc>
                              </m:mcs>
                              <m:ctrlPr>
                                <a:rPr lang="zh-TW" altLang="en-US" i="1">
                                  <a:latin typeface="Cambria Math"/>
                                </a:rPr>
                              </m:ctrlPr>
                            </m:mPr>
                            <m:mr>
                              <m:e>
                                <m:sSup>
                                  <m:sSupPr>
                                    <m:ctrlPr>
                                      <a:rPr lang="zh-TW" altLang="en-US" i="1">
                                        <a:latin typeface="Cambria Math"/>
                                      </a:rPr>
                                    </m:ctrlPr>
                                  </m:sSupPr>
                                  <m:e>
                                    <m:r>
                                      <a:rPr lang="zh-TW" altLang="en-US" i="1">
                                        <a:latin typeface="Cambria Math"/>
                                      </a:rPr>
                                      <m:t>𝑈</m:t>
                                    </m:r>
                                  </m:e>
                                  <m:sup>
                                    <m:r>
                                      <a:rPr lang="zh-TW" altLang="en-US" i="1">
                                        <a:latin typeface="Cambria Math"/>
                                      </a:rPr>
                                      <m:t>𝑡</m:t>
                                    </m:r>
                                  </m:sup>
                                </m:sSup>
                              </m:e>
                            </m:mr>
                            <m:mr>
                              <m:e>
                                <m:sSup>
                                  <m:sSupPr>
                                    <m:ctrlPr>
                                      <a:rPr lang="zh-TW" altLang="en-US" i="1">
                                        <a:latin typeface="Cambria Math"/>
                                      </a:rPr>
                                    </m:ctrlPr>
                                  </m:sSupPr>
                                  <m:e>
                                    <m:r>
                                      <a:rPr lang="zh-TW" altLang="en-US" i="1">
                                        <a:latin typeface="Cambria Math"/>
                                      </a:rPr>
                                      <m:t>𝑈</m:t>
                                    </m:r>
                                  </m:e>
                                  <m:sup>
                                    <m:r>
                                      <a:rPr lang="zh-TW" altLang="en-US" i="1">
                                        <a:latin typeface="Cambria Math"/>
                                      </a:rPr>
                                      <m:t>𝑟</m:t>
                                    </m:r>
                                  </m:sup>
                                </m:sSup>
                              </m:e>
                            </m:mr>
                            <m:mr>
                              <m:e>
                                <m:sSup>
                                  <m:sSupPr>
                                    <m:ctrlPr>
                                      <a:rPr lang="zh-TW" altLang="en-US" i="1">
                                        <a:latin typeface="Cambria Math"/>
                                      </a:rPr>
                                    </m:ctrlPr>
                                  </m:sSupPr>
                                  <m:e>
                                    <m:r>
                                      <a:rPr lang="zh-TW" altLang="en-US" i="1">
                                        <a:latin typeface="Cambria Math"/>
                                      </a:rPr>
                                      <m:t>𝑈</m:t>
                                    </m:r>
                                  </m:e>
                                  <m:sup>
                                    <m:r>
                                      <a:rPr lang="zh-TW" altLang="en-US" i="1">
                                        <a:latin typeface="Cambria Math"/>
                                      </a:rPr>
                                      <m:t>𝜃</m:t>
                                    </m:r>
                                  </m:sup>
                                </m:sSup>
                              </m:e>
                            </m:mr>
                            <m:mr>
                              <m:e>
                                <m:sSup>
                                  <m:sSupPr>
                                    <m:ctrlPr>
                                      <a:rPr lang="zh-TW" altLang="en-US" i="1">
                                        <a:latin typeface="Cambria Math"/>
                                      </a:rPr>
                                    </m:ctrlPr>
                                  </m:sSupPr>
                                  <m:e>
                                    <m:r>
                                      <a:rPr lang="zh-TW" altLang="en-US" i="1">
                                        <a:latin typeface="Cambria Math"/>
                                      </a:rPr>
                                      <m:t>𝑈</m:t>
                                    </m:r>
                                  </m:e>
                                  <m:sup>
                                    <m:r>
                                      <a:rPr lang="zh-TW" altLang="en-US" i="1">
                                        <a:latin typeface="Cambria Math"/>
                                      </a:rPr>
                                      <m:t>𝜙</m:t>
                                    </m:r>
                                  </m:sup>
                                </m:sSup>
                              </m:e>
                            </m:mr>
                          </m:m>
                        </m:e>
                      </m:d>
                    </m:oMath>
                  </m:oMathPara>
                </a14:m>
                <a:endParaRPr lang="zh-TW"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960164" y="1294898"/>
                <a:ext cx="1881412" cy="1144031"/>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30517" y="5781675"/>
                <a:ext cx="8704572" cy="783869"/>
              </a:xfrm>
              <a:prstGeom prst="rect">
                <a:avLst/>
              </a:prstGeom>
              <a:noFill/>
            </p:spPr>
            <p:txBody>
              <a:bodyPr wrap="square" rtlCol="0">
                <a:spAutoFit/>
              </a:bodyPr>
              <a:lstStyle/>
              <a:p>
                <a:r>
                  <a:rPr lang="en-US" altLang="zh-TW" dirty="0" smtClean="0">
                    <a:latin typeface="Cambria Math" pitchFamily="18" charset="0"/>
                    <a:ea typeface="Cambria Math" pitchFamily="18" charset="0"/>
                  </a:rPr>
                  <a:t>This now becomes more convenient to use and interpret. </a:t>
                </a:r>
                <a14:m>
                  <m:oMath xmlns:m="http://schemas.openxmlformats.org/officeDocument/2006/math">
                    <m:sSup>
                      <m:sSupPr>
                        <m:ctrlPr>
                          <a:rPr lang="zh-TW" altLang="en-US" i="1">
                            <a:latin typeface="Cambria Math"/>
                          </a:rPr>
                        </m:ctrlPr>
                      </m:sSupPr>
                      <m:e>
                        <m:sSub>
                          <m:sSubPr>
                            <m:ctrlPr>
                              <a:rPr lang="zh-TW" altLang="en-US" i="1">
                                <a:latin typeface="Cambria Math"/>
                              </a:rPr>
                            </m:ctrlPr>
                          </m:sSubPr>
                          <m:e>
                            <m:r>
                              <a:rPr lang="zh-TW" altLang="en-US" i="1">
                                <a:latin typeface="Cambria Math"/>
                              </a:rPr>
                              <m:t>𝑈</m:t>
                            </m:r>
                          </m:e>
                          <m:sub>
                            <m:r>
                              <m:rPr>
                                <m:sty m:val="p"/>
                              </m:rPr>
                              <a:rPr lang="zh-TW" altLang="en-US">
                                <a:latin typeface="Cambria Math"/>
                              </a:rPr>
                              <m:t>SH</m:t>
                            </m:r>
                          </m:sub>
                        </m:sSub>
                      </m:e>
                      <m:sup>
                        <m:r>
                          <a:rPr lang="zh-TW" altLang="en-US" i="1">
                            <a:latin typeface="Cambria Math"/>
                          </a:rPr>
                          <m:t>𝛼</m:t>
                        </m:r>
                      </m:sup>
                    </m:sSup>
                  </m:oMath>
                </a14:m>
                <a:r>
                  <a:rPr lang="zh-TW" altLang="en-US" dirty="0" smtClean="0"/>
                  <a:t> </a:t>
                </a:r>
                <a:r>
                  <a:rPr lang="en-US" altLang="zh-TW" dirty="0" smtClean="0"/>
                  <a:t>is the 4-velocity of the global frame and we write its components in terms of local frame parameters </a:t>
                </a:r>
                <a14:m>
                  <m:oMath xmlns:m="http://schemas.openxmlformats.org/officeDocument/2006/math">
                    <m:d>
                      <m:dPr>
                        <m:ctrlPr>
                          <a:rPr lang="zh-TW" altLang="en-US" i="1">
                            <a:latin typeface="Cambria Math"/>
                          </a:rPr>
                        </m:ctrlPr>
                      </m:dPr>
                      <m:e>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𝑟</m:t>
                                </m:r>
                              </m:e>
                            </m:acc>
                          </m:sup>
                        </m:sSup>
                        <m:r>
                          <a:rPr lang="zh-TW" altLang="en-US">
                            <a:latin typeface="Cambria Math"/>
                          </a:rPr>
                          <m:t>,</m:t>
                        </m:r>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𝜃</m:t>
                                </m:r>
                              </m:e>
                            </m:acc>
                          </m:sup>
                        </m:sSup>
                        <m:r>
                          <a:rPr lang="zh-TW" altLang="en-US">
                            <a:latin typeface="Cambria Math"/>
                          </a:rPr>
                          <m:t>,</m:t>
                        </m:r>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e>
                    </m:d>
                  </m:oMath>
                </a14:m>
                <a:r>
                  <a:rPr lang="en-US" altLang="zh-TW" dirty="0" smtClean="0">
                    <a:latin typeface="Cambria Math" pitchFamily="18" charset="0"/>
                    <a:ea typeface="Cambria Math" pitchFamily="18" charset="0"/>
                  </a:rPr>
                  <a:t> </a:t>
                </a:r>
                <a:endParaRPr lang="zh-TW" altLang="en-US" dirty="0" smtClean="0">
                  <a:latin typeface="Cambria Math" pitchFamily="18" charset="0"/>
                  <a:ea typeface="Cambria Math"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30517" y="5781675"/>
                <a:ext cx="8704572" cy="783869"/>
              </a:xfrm>
              <a:prstGeom prst="rect">
                <a:avLst/>
              </a:prstGeom>
              <a:blipFill rotWithShape="1">
                <a:blip r:embed="rId6"/>
                <a:stretch>
                  <a:fillRect l="-630" t="-5426" r="-490" b="-310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3906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Let’s examine the 4-velocity</a:t>
            </a:r>
            <a:endParaRPr lang="zh-TW" altLang="en-US" dirty="0"/>
          </a:p>
        </p:txBody>
      </p:sp>
      <mc:AlternateContent xmlns:mc="http://schemas.openxmlformats.org/markup-compatibility/2006" xmlns:a14="http://schemas.microsoft.com/office/drawing/2010/main">
        <mc:Choice Requires="a14">
          <p:sp>
            <p:nvSpPr>
              <p:cNvPr id="6" name="TextBox 5"/>
              <p:cNvSpPr txBox="1"/>
              <p:nvPr/>
            </p:nvSpPr>
            <p:spPr>
              <a:xfrm>
                <a:off x="209550" y="1133475"/>
                <a:ext cx="3487300" cy="27955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sSub>
                            <m:sSubPr>
                              <m:ctrlPr>
                                <a:rPr lang="zh-TW" altLang="en-US" i="1">
                                  <a:latin typeface="Cambria Math"/>
                                </a:rPr>
                              </m:ctrlPr>
                            </m:sSubPr>
                            <m:e>
                              <m:r>
                                <a:rPr lang="zh-TW" altLang="en-US" i="1">
                                  <a:latin typeface="Cambria Math"/>
                                </a:rPr>
                                <m:t>𝑈</m:t>
                              </m:r>
                            </m:e>
                            <m:sub>
                              <m:r>
                                <m:rPr>
                                  <m:sty m:val="p"/>
                                </m:rPr>
                                <a:rPr lang="zh-TW" altLang="en-US">
                                  <a:latin typeface="Cambria Math"/>
                                </a:rPr>
                                <m:t>SH</m:t>
                              </m:r>
                            </m:sub>
                          </m:sSub>
                        </m:e>
                        <m:sup>
                          <m:r>
                            <a:rPr lang="zh-TW" altLang="en-US" i="1">
                              <a:latin typeface="Cambria Math"/>
                            </a:rPr>
                            <m:t>𝛼</m:t>
                          </m:r>
                        </m:sup>
                      </m:sSup>
                      <m:r>
                        <a:rPr lang="zh-TW" altLang="en-US">
                          <a:latin typeface="Cambria Math"/>
                        </a:rPr>
                        <m:t>=</m:t>
                      </m:r>
                      <m:d>
                        <m:dPr>
                          <m:ctrlPr>
                            <a:rPr lang="zh-TW" altLang="en-US" i="1">
                              <a:latin typeface="Cambria Math"/>
                            </a:rPr>
                          </m:ctrlPr>
                        </m:dPr>
                        <m:e>
                          <m:m>
                            <m:mPr>
                              <m:mcs>
                                <m:mc>
                                  <m:mcPr>
                                    <m:count m:val="1"/>
                                    <m:mcJc m:val="center"/>
                                  </m:mcPr>
                                </m:mc>
                              </m:mcs>
                              <m:ctrlPr>
                                <a:rPr lang="zh-TW" altLang="en-US" i="1">
                                  <a:latin typeface="Cambria Math"/>
                                </a:rPr>
                              </m:ctrlPr>
                            </m:mPr>
                            <m:mr>
                              <m:e>
                                <m:f>
                                  <m:fPr>
                                    <m:ctrlPr>
                                      <a:rPr lang="zh-TW" altLang="en-US" i="1">
                                        <a:latin typeface="Cambria Math"/>
                                      </a:rPr>
                                    </m:ctrlPr>
                                  </m:fPr>
                                  <m:num>
                                    <m:r>
                                      <a:rPr lang="zh-TW" altLang="en-US" i="1">
                                        <a:latin typeface="Cambria Math"/>
                                      </a:rPr>
                                      <m:t>𝛾</m:t>
                                    </m:r>
                                  </m:num>
                                  <m:den>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den>
                                </m:f>
                              </m:e>
                            </m:mr>
                            <m:mr>
                              <m:e>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r>
                                  <a:rPr lang="zh-TW" altLang="en-US">
                                    <a:latin typeface="Cambria Math"/>
                                  </a:rPr>
                                  <m:t>⁢</m:t>
                                </m:r>
                                <m:sSup>
                                  <m:sSupPr>
                                    <m:ctrlPr>
                                      <a:rPr lang="zh-TW" altLang="en-US" i="1">
                                        <a:latin typeface="Cambria Math"/>
                                      </a:rPr>
                                    </m:ctrlPr>
                                  </m:sSupPr>
                                  <m:e>
                                    <m:r>
                                      <m:rPr>
                                        <m:sty m:val="p"/>
                                      </m:rPr>
                                      <a:rPr lang="zh-TW" altLang="en-US">
                                        <a:latin typeface="Cambria Math"/>
                                      </a:rPr>
                                      <m:t>γV</m:t>
                                    </m:r>
                                  </m:e>
                                  <m:sup>
                                    <m:acc>
                                      <m:accPr>
                                        <m:chr m:val="̂"/>
                                        <m:ctrlPr>
                                          <a:rPr lang="zh-TW" altLang="en-US" i="1">
                                            <a:latin typeface="Cambria Math"/>
                                          </a:rPr>
                                        </m:ctrlPr>
                                      </m:accPr>
                                      <m:e>
                                        <m:r>
                                          <a:rPr lang="zh-TW" altLang="en-US" i="1">
                                            <a:latin typeface="Cambria Math"/>
                                          </a:rPr>
                                          <m:t>𝑟</m:t>
                                        </m:r>
                                      </m:e>
                                    </m:acc>
                                  </m:sup>
                                </m:sSup>
                              </m:e>
                            </m:mr>
                            <m:mr>
                              <m:e>
                                <m:f>
                                  <m:fPr>
                                    <m:ctrlPr>
                                      <a:rPr lang="zh-TW" altLang="en-US" i="1">
                                        <a:latin typeface="Cambria Math"/>
                                      </a:rPr>
                                    </m:ctrlPr>
                                  </m:fPr>
                                  <m:num>
                                    <m:sSup>
                                      <m:sSupPr>
                                        <m:ctrlPr>
                                          <a:rPr lang="zh-TW" altLang="en-US" i="1">
                                            <a:latin typeface="Cambria Math"/>
                                          </a:rPr>
                                        </m:ctrlPr>
                                      </m:sSupPr>
                                      <m:e>
                                        <m:r>
                                          <m:rPr>
                                            <m:sty m:val="p"/>
                                          </m:rPr>
                                          <a:rPr lang="zh-TW" altLang="en-US">
                                            <a:latin typeface="Cambria Math"/>
                                          </a:rPr>
                                          <m:t>γV</m:t>
                                        </m:r>
                                      </m:e>
                                      <m:sup>
                                        <m:acc>
                                          <m:accPr>
                                            <m:chr m:val="̂"/>
                                            <m:ctrlPr>
                                              <a:rPr lang="zh-TW" altLang="en-US" i="1">
                                                <a:latin typeface="Cambria Math"/>
                                              </a:rPr>
                                            </m:ctrlPr>
                                          </m:accPr>
                                          <m:e>
                                            <m:r>
                                              <a:rPr lang="zh-TW" altLang="en-US" i="1">
                                                <a:latin typeface="Cambria Math"/>
                                              </a:rPr>
                                              <m:t>𝜃</m:t>
                                            </m:r>
                                          </m:e>
                                        </m:acc>
                                      </m:sup>
                                    </m:sSup>
                                  </m:num>
                                  <m:den>
                                    <m:r>
                                      <a:rPr lang="zh-TW" altLang="en-US" i="1">
                                        <a:latin typeface="Cambria Math"/>
                                      </a:rPr>
                                      <m:t>𝑟</m:t>
                                    </m:r>
                                  </m:den>
                                </m:f>
                              </m:e>
                            </m:mr>
                            <m:mr>
                              <m:e>
                                <m:f>
                                  <m:fPr>
                                    <m:ctrlPr>
                                      <a:rPr lang="zh-TW" altLang="en-US" i="1">
                                        <a:latin typeface="Cambria Math"/>
                                      </a:rPr>
                                    </m:ctrlPr>
                                  </m:fPr>
                                  <m:num>
                                    <m:sSup>
                                      <m:sSupPr>
                                        <m:ctrlPr>
                                          <a:rPr lang="zh-TW" altLang="en-US" i="1">
                                            <a:latin typeface="Cambria Math"/>
                                          </a:rPr>
                                        </m:ctrlPr>
                                      </m:sSupPr>
                                      <m:e>
                                        <m:r>
                                          <m:rPr>
                                            <m:sty m:val="p"/>
                                          </m:rPr>
                                          <a:rPr lang="zh-TW" altLang="en-US">
                                            <a:latin typeface="Cambria Math"/>
                                          </a:rPr>
                                          <m:t>γV</m:t>
                                        </m:r>
                                      </m:e>
                                      <m:sup>
                                        <m:acc>
                                          <m:accPr>
                                            <m:chr m:val="̂"/>
                                            <m:ctrlPr>
                                              <a:rPr lang="zh-TW" altLang="en-US" i="1">
                                                <a:latin typeface="Cambria Math"/>
                                              </a:rPr>
                                            </m:ctrlPr>
                                          </m:accPr>
                                          <m:e>
                                            <m:r>
                                              <a:rPr lang="zh-TW" altLang="en-US" i="1">
                                                <a:latin typeface="Cambria Math"/>
                                              </a:rPr>
                                              <m:t>𝜙</m:t>
                                            </m:r>
                                          </m:e>
                                        </m:acc>
                                      </m:sup>
                                    </m:sSup>
                                  </m:num>
                                  <m:den>
                                    <m:r>
                                      <a:rPr lang="zh-TW" altLang="en-US" i="1">
                                        <a:latin typeface="Cambria Math"/>
                                      </a:rPr>
                                      <m:t>𝑟</m:t>
                                    </m:r>
                                    <m:r>
                                      <a:rPr lang="zh-TW" altLang="en-US">
                                        <a:latin typeface="Cambria Math"/>
                                      </a:rPr>
                                      <m:t>⁢</m:t>
                                    </m:r>
                                    <m:r>
                                      <m:rPr>
                                        <m:sty m:val="p"/>
                                      </m:rPr>
                                      <a:rPr lang="zh-TW" altLang="en-US">
                                        <a:latin typeface="Cambria Math"/>
                                      </a:rPr>
                                      <m:t>sinθ</m:t>
                                    </m:r>
                                  </m:den>
                                </m:f>
                              </m:e>
                            </m:mr>
                          </m:m>
                        </m:e>
                      </m:d>
                      <m:r>
                        <a:rPr lang="zh-TW" altLang="en-US">
                          <a:latin typeface="Cambria Math"/>
                        </a:rPr>
                        <m:t>=</m:t>
                      </m:r>
                      <m:d>
                        <m:dPr>
                          <m:ctrlPr>
                            <a:rPr lang="zh-TW" altLang="en-US" i="1">
                              <a:latin typeface="Cambria Math"/>
                            </a:rPr>
                          </m:ctrlPr>
                        </m:dPr>
                        <m:e>
                          <m:m>
                            <m:mPr>
                              <m:mcs>
                                <m:mc>
                                  <m:mcPr>
                                    <m:count m:val="1"/>
                                    <m:mcJc m:val="center"/>
                                  </m:mcPr>
                                </m:mc>
                              </m:mcs>
                              <m:ctrlPr>
                                <a:rPr lang="zh-TW" altLang="en-US" i="1">
                                  <a:latin typeface="Cambria Math"/>
                                </a:rPr>
                              </m:ctrlPr>
                            </m:mPr>
                            <m:mr>
                              <m:e>
                                <m:f>
                                  <m:fPr>
                                    <m:ctrlPr>
                                      <a:rPr lang="zh-TW" altLang="en-US" i="1">
                                        <a:latin typeface="Cambria Math"/>
                                      </a:rPr>
                                    </m:ctrlPr>
                                  </m:fPr>
                                  <m:num>
                                    <m:r>
                                      <m:rPr>
                                        <m:sty m:val="p"/>
                                      </m:rPr>
                                      <a:rPr lang="zh-TW" altLang="en-US">
                                        <a:latin typeface="Cambria Math"/>
                                      </a:rPr>
                                      <m:t>dt</m:t>
                                    </m:r>
                                  </m:num>
                                  <m:den>
                                    <m:r>
                                      <m:rPr>
                                        <m:sty m:val="p"/>
                                      </m:rPr>
                                      <a:rPr lang="zh-TW" altLang="en-US">
                                        <a:latin typeface="Cambria Math"/>
                                      </a:rPr>
                                      <m:t>dτ</m:t>
                                    </m:r>
                                  </m:den>
                                </m:f>
                              </m:e>
                            </m:mr>
                            <m:mr>
                              <m:e>
                                <m:f>
                                  <m:fPr>
                                    <m:ctrlPr>
                                      <a:rPr lang="zh-TW" altLang="en-US" i="1">
                                        <a:latin typeface="Cambria Math"/>
                                      </a:rPr>
                                    </m:ctrlPr>
                                  </m:fPr>
                                  <m:num>
                                    <m:r>
                                      <m:rPr>
                                        <m:sty m:val="p"/>
                                      </m:rPr>
                                      <a:rPr lang="zh-TW" altLang="en-US">
                                        <a:latin typeface="Cambria Math"/>
                                      </a:rPr>
                                      <m:t>dr</m:t>
                                    </m:r>
                                  </m:num>
                                  <m:den>
                                    <m:r>
                                      <m:rPr>
                                        <m:sty m:val="p"/>
                                      </m:rPr>
                                      <a:rPr lang="zh-TW" altLang="en-US">
                                        <a:latin typeface="Cambria Math"/>
                                      </a:rPr>
                                      <m:t>dτ</m:t>
                                    </m:r>
                                  </m:den>
                                </m:f>
                              </m:e>
                            </m:mr>
                            <m:mr>
                              <m:e>
                                <m:f>
                                  <m:fPr>
                                    <m:ctrlPr>
                                      <a:rPr lang="zh-TW" altLang="en-US" i="1">
                                        <a:latin typeface="Cambria Math"/>
                                      </a:rPr>
                                    </m:ctrlPr>
                                  </m:fPr>
                                  <m:num>
                                    <m:r>
                                      <m:rPr>
                                        <m:sty m:val="p"/>
                                      </m:rPr>
                                      <a:rPr lang="zh-TW" altLang="en-US">
                                        <a:latin typeface="Cambria Math"/>
                                      </a:rPr>
                                      <m:t>dθ</m:t>
                                    </m:r>
                                  </m:num>
                                  <m:den>
                                    <m:r>
                                      <m:rPr>
                                        <m:sty m:val="p"/>
                                      </m:rPr>
                                      <a:rPr lang="zh-TW" altLang="en-US">
                                        <a:latin typeface="Cambria Math"/>
                                      </a:rPr>
                                      <m:t>dτ</m:t>
                                    </m:r>
                                  </m:den>
                                </m:f>
                              </m:e>
                            </m:mr>
                            <m:mr>
                              <m:e>
                                <m:f>
                                  <m:fPr>
                                    <m:ctrlPr>
                                      <a:rPr lang="zh-TW" altLang="en-US" i="1">
                                        <a:latin typeface="Cambria Math"/>
                                      </a:rPr>
                                    </m:ctrlPr>
                                  </m:fPr>
                                  <m:num>
                                    <m:r>
                                      <m:rPr>
                                        <m:sty m:val="p"/>
                                      </m:rPr>
                                      <a:rPr lang="zh-TW" altLang="en-US">
                                        <a:latin typeface="Cambria Math"/>
                                      </a:rPr>
                                      <m:t>dϕ</m:t>
                                    </m:r>
                                  </m:num>
                                  <m:den>
                                    <m:r>
                                      <m:rPr>
                                        <m:sty m:val="p"/>
                                      </m:rPr>
                                      <a:rPr lang="zh-TW" altLang="en-US">
                                        <a:latin typeface="Cambria Math"/>
                                      </a:rPr>
                                      <m:t>dτ</m:t>
                                    </m:r>
                                  </m:den>
                                </m:f>
                              </m:e>
                            </m:mr>
                          </m:m>
                        </m:e>
                      </m:d>
                    </m:oMath>
                  </m:oMathPara>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09550" y="1133475"/>
                <a:ext cx="3487300" cy="2795573"/>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133850" y="1133475"/>
                <a:ext cx="4714875" cy="2590774"/>
              </a:xfrm>
              <a:prstGeom prst="rect">
                <a:avLst/>
              </a:prstGeom>
              <a:noFill/>
            </p:spPr>
            <p:txBody>
              <a:bodyPr wrap="square" rtlCol="0">
                <a:spAutoFit/>
              </a:bodyPr>
              <a:lstStyle/>
              <a:p>
                <a:r>
                  <a:rPr lang="en-US" altLang="zh-TW" dirty="0" smtClean="0">
                    <a:latin typeface="Cambria Math" pitchFamily="18" charset="0"/>
                    <a:ea typeface="Cambria Math" pitchFamily="18" charset="0"/>
                  </a:rPr>
                  <a:t>We expect from our old idea of gravity that the velocity of objects should approach c as we get to the black hole, but if we check </a:t>
                </a:r>
              </a:p>
              <a:p>
                <a:endParaRPr lang="en-US" altLang="zh-TW" dirty="0" smtClean="0">
                  <a:latin typeface="Cambria Math" pitchFamily="18" charset="0"/>
                  <a:ea typeface="Cambria Math" pitchFamily="18" charset="0"/>
                </a:endParaRP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f>
                                <m:fPr>
                                  <m:ctrlPr>
                                    <a:rPr lang="zh-TW" altLang="en-US" i="1">
                                      <a:latin typeface="Cambria Math"/>
                                    </a:rPr>
                                  </m:ctrlPr>
                                </m:fPr>
                                <m:num>
                                  <m:r>
                                    <m:rPr>
                                      <m:sty m:val="p"/>
                                    </m:rPr>
                                    <a:rPr lang="zh-TW" altLang="en-US">
                                      <a:latin typeface="Cambria Math"/>
                                    </a:rPr>
                                    <m:t>dr</m:t>
                                  </m:r>
                                </m:num>
                                <m:den>
                                  <m:r>
                                    <m:rPr>
                                      <m:sty m:val="p"/>
                                    </m:rPr>
                                    <a:rPr lang="zh-TW" altLang="en-US">
                                      <a:latin typeface="Cambria Math"/>
                                    </a:rPr>
                                    <m:t>dt</m:t>
                                  </m:r>
                                </m:den>
                              </m:f>
                            </m:e>
                          </m:d>
                        </m:e>
                        <m:sub>
                          <m:r>
                            <m:rPr>
                              <m:sty m:val="p"/>
                            </m:rPr>
                            <a:rPr lang="zh-TW" altLang="en-US">
                              <a:latin typeface="Cambria Math"/>
                            </a:rPr>
                            <m:t>SH</m:t>
                          </m:r>
                        </m:sub>
                      </m:sSub>
                      <m:r>
                        <a:rPr lang="zh-TW" altLang="en-US">
                          <a:latin typeface="Cambria Math"/>
                        </a:rPr>
                        <m:t>=</m:t>
                      </m:r>
                      <m:f>
                        <m:fPr>
                          <m:ctrlPr>
                            <a:rPr lang="zh-TW" altLang="en-US" i="1">
                              <a:latin typeface="Cambria Math"/>
                            </a:rPr>
                          </m:ctrlPr>
                        </m:fPr>
                        <m:num>
                          <m:r>
                            <m:rPr>
                              <m:sty m:val="p"/>
                            </m:rPr>
                            <a:rPr lang="zh-TW" altLang="en-US">
                              <a:latin typeface="Cambria Math"/>
                            </a:rPr>
                            <m:t>dr</m:t>
                          </m:r>
                        </m:num>
                        <m:den>
                          <m:r>
                            <m:rPr>
                              <m:sty m:val="p"/>
                            </m:rPr>
                            <a:rPr lang="zh-TW" altLang="en-US">
                              <a:latin typeface="Cambria Math"/>
                            </a:rPr>
                            <m:t>dτ</m:t>
                          </m:r>
                        </m:den>
                      </m:f>
                      <m:r>
                        <a:rPr lang="zh-TW" altLang="en-US">
                          <a:latin typeface="Cambria Math"/>
                        </a:rPr>
                        <m:t>⁢</m:t>
                      </m:r>
                      <m:f>
                        <m:fPr>
                          <m:ctrlPr>
                            <a:rPr lang="zh-TW" altLang="en-US" i="1">
                              <a:latin typeface="Cambria Math"/>
                            </a:rPr>
                          </m:ctrlPr>
                        </m:fPr>
                        <m:num>
                          <m:r>
                            <m:rPr>
                              <m:sty m:val="p"/>
                            </m:rPr>
                            <a:rPr lang="zh-TW" altLang="en-US">
                              <a:latin typeface="Cambria Math"/>
                            </a:rPr>
                            <m:t>dτ</m:t>
                          </m:r>
                        </m:num>
                        <m:den>
                          <m:r>
                            <m:rPr>
                              <m:sty m:val="p"/>
                            </m:rPr>
                            <a:rPr lang="zh-TW" altLang="en-US">
                              <a:latin typeface="Cambria Math"/>
                            </a:rPr>
                            <m:t>dt</m:t>
                          </m:r>
                        </m:den>
                      </m:f>
                      <m:r>
                        <a:rPr lang="zh-TW" altLang="en-US">
                          <a:latin typeface="Cambria Math"/>
                        </a:rPr>
                        <m:t>=</m:t>
                      </m:r>
                      <m:f>
                        <m:fPr>
                          <m:ctrlPr>
                            <a:rPr lang="zh-TW" altLang="en-US" i="1">
                              <a:latin typeface="Cambria Math"/>
                            </a:rPr>
                          </m:ctrlPr>
                        </m:fPr>
                        <m:num>
                          <m:sSup>
                            <m:sSupPr>
                              <m:ctrlPr>
                                <a:rPr lang="zh-TW" altLang="en-US" i="1">
                                  <a:latin typeface="Cambria Math"/>
                                </a:rPr>
                              </m:ctrlPr>
                            </m:sSupPr>
                            <m:e>
                              <m:sSub>
                                <m:sSubPr>
                                  <m:ctrlPr>
                                    <a:rPr lang="zh-TW" altLang="en-US" i="1">
                                      <a:latin typeface="Cambria Math"/>
                                    </a:rPr>
                                  </m:ctrlPr>
                                </m:sSubPr>
                                <m:e>
                                  <m:r>
                                    <a:rPr lang="zh-TW" altLang="en-US" i="1">
                                      <a:latin typeface="Cambria Math"/>
                                    </a:rPr>
                                    <m:t>𝑈</m:t>
                                  </m:r>
                                </m:e>
                                <m:sub>
                                  <m:r>
                                    <m:rPr>
                                      <m:sty m:val="p"/>
                                    </m:rPr>
                                    <a:rPr lang="zh-TW" altLang="en-US">
                                      <a:latin typeface="Cambria Math"/>
                                    </a:rPr>
                                    <m:t>SH</m:t>
                                  </m:r>
                                </m:sub>
                              </m:sSub>
                            </m:e>
                            <m:sup>
                              <m:r>
                                <a:rPr lang="zh-TW" altLang="en-US" i="1">
                                  <a:latin typeface="Cambria Math"/>
                                </a:rPr>
                                <m:t>𝑟</m:t>
                              </m:r>
                            </m:sup>
                          </m:sSup>
                        </m:num>
                        <m:den>
                          <m:sSup>
                            <m:sSupPr>
                              <m:ctrlPr>
                                <a:rPr lang="zh-TW" altLang="en-US" i="1">
                                  <a:latin typeface="Cambria Math"/>
                                </a:rPr>
                              </m:ctrlPr>
                            </m:sSupPr>
                            <m:e>
                              <m:sSub>
                                <m:sSubPr>
                                  <m:ctrlPr>
                                    <a:rPr lang="zh-TW" altLang="en-US" i="1">
                                      <a:latin typeface="Cambria Math"/>
                                    </a:rPr>
                                  </m:ctrlPr>
                                </m:sSubPr>
                                <m:e>
                                  <m:r>
                                    <a:rPr lang="zh-TW" altLang="en-US" i="1">
                                      <a:latin typeface="Cambria Math"/>
                                    </a:rPr>
                                    <m:t>𝑈</m:t>
                                  </m:r>
                                </m:e>
                                <m:sub>
                                  <m:r>
                                    <m:rPr>
                                      <m:sty m:val="p"/>
                                    </m:rPr>
                                    <a:rPr lang="zh-TW" altLang="en-US">
                                      <a:latin typeface="Cambria Math"/>
                                    </a:rPr>
                                    <m:t>SH</m:t>
                                  </m:r>
                                </m:sub>
                              </m:sSub>
                            </m:e>
                            <m:sup>
                              <m:r>
                                <a:rPr lang="zh-TW" altLang="en-US" i="1">
                                  <a:latin typeface="Cambria Math"/>
                                </a:rPr>
                                <m:t>𝑡</m:t>
                              </m:r>
                            </m:sup>
                          </m:sSup>
                        </m:den>
                      </m:f>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r>
                        <a:rPr lang="zh-TW" altLang="en-US">
                          <a:latin typeface="Cambria Math"/>
                        </a:rPr>
                        <m:t>⁢</m:t>
                      </m:r>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𝑟</m:t>
                              </m:r>
                            </m:e>
                          </m:acc>
                        </m:sup>
                      </m:sSup>
                    </m:oMath>
                  </m:oMathPara>
                </a14:m>
                <a:endParaRPr lang="zh-TW" altLang="en-US" dirty="0"/>
              </a:p>
              <a:p>
                <a:endParaRPr lang="en-US" altLang="zh-TW" dirty="0" smtClean="0">
                  <a:latin typeface="Cambria Math" pitchFamily="18" charset="0"/>
                  <a:ea typeface="Cambria Math" pitchFamily="18" charset="0"/>
                </a:endParaRPr>
              </a:p>
              <a:p>
                <a:pPr algn="ctr"/>
                <a:r>
                  <a:rPr lang="en-US" altLang="zh-TW" dirty="0" smtClean="0">
                    <a:latin typeface="Cambria Math" pitchFamily="18" charset="0"/>
                    <a:ea typeface="Cambria Math" pitchFamily="18" charset="0"/>
                  </a:rPr>
                  <a:t>Then when </a:t>
                </a:r>
                <a14:m>
                  <m:oMath xmlns:m="http://schemas.openxmlformats.org/officeDocument/2006/math">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a14:m>
                <a:r>
                  <a:rPr lang="zh-TW" altLang="en-US" dirty="0" smtClean="0"/>
                  <a:t>  </a:t>
                </a:r>
                <a:r>
                  <a:rPr lang="en-US" altLang="zh-TW" dirty="0" smtClean="0">
                    <a:latin typeface="Cambria Math" pitchFamily="18" charset="0"/>
                    <a:ea typeface="Cambria Math" pitchFamily="18" charset="0"/>
                  </a:rPr>
                  <a:t> </a:t>
                </a:r>
                <a14:m>
                  <m:oMath xmlns:m="http://schemas.openxmlformats.org/officeDocument/2006/math">
                    <m:sSub>
                      <m:sSubPr>
                        <m:ctrlPr>
                          <a:rPr lang="zh-TW" altLang="en-US" i="1">
                            <a:latin typeface="Cambria Math"/>
                          </a:rPr>
                        </m:ctrlPr>
                      </m:sSubPr>
                      <m:e>
                        <m:d>
                          <m:dPr>
                            <m:ctrlPr>
                              <a:rPr lang="zh-TW" altLang="en-US" i="1">
                                <a:latin typeface="Cambria Math"/>
                              </a:rPr>
                            </m:ctrlPr>
                          </m:dPr>
                          <m:e>
                            <m:f>
                              <m:fPr>
                                <m:ctrlPr>
                                  <a:rPr lang="zh-TW" altLang="en-US" i="1">
                                    <a:latin typeface="Cambria Math"/>
                                  </a:rPr>
                                </m:ctrlPr>
                              </m:fPr>
                              <m:num>
                                <m:r>
                                  <m:rPr>
                                    <m:sty m:val="p"/>
                                  </m:rPr>
                                  <a:rPr lang="zh-TW" altLang="en-US">
                                    <a:latin typeface="Cambria Math"/>
                                  </a:rPr>
                                  <m:t>dr</m:t>
                                </m:r>
                              </m:num>
                              <m:den>
                                <m:r>
                                  <m:rPr>
                                    <m:sty m:val="p"/>
                                  </m:rPr>
                                  <a:rPr lang="zh-TW" altLang="en-US">
                                    <a:latin typeface="Cambria Math"/>
                                  </a:rPr>
                                  <m:t>dt</m:t>
                                </m:r>
                              </m:den>
                            </m:f>
                          </m:e>
                        </m:d>
                      </m:e>
                      <m:sub>
                        <m:r>
                          <m:rPr>
                            <m:sty m:val="p"/>
                          </m:rPr>
                          <a:rPr lang="zh-TW" altLang="en-US">
                            <a:latin typeface="Cambria Math"/>
                          </a:rPr>
                          <m:t>SH</m:t>
                        </m:r>
                      </m:sub>
                    </m:sSub>
                    <m:r>
                      <a:rPr lang="en-US" altLang="zh-TW" b="0" i="1" smtClean="0">
                        <a:latin typeface="Cambria Math"/>
                      </a:rPr>
                      <m:t>→0</m:t>
                    </m:r>
                  </m:oMath>
                </a14:m>
                <a:r>
                  <a:rPr lang="zh-TW" altLang="en-US" dirty="0" smtClean="0"/>
                  <a:t> ！</a:t>
                </a:r>
                <a:endParaRPr lang="zh-TW"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133850" y="1133475"/>
                <a:ext cx="4714875" cy="2590774"/>
              </a:xfrm>
              <a:prstGeom prst="rect">
                <a:avLst/>
              </a:prstGeom>
              <a:blipFill rotWithShape="1">
                <a:blip r:embed="rId3"/>
                <a:stretch>
                  <a:fillRect l="-1034" t="-1412" r="-1938"/>
                </a:stretch>
              </a:blipFill>
            </p:spPr>
            <p:txBody>
              <a:bodyPr/>
              <a:lstStyle/>
              <a:p>
                <a:r>
                  <a:rPr lang="zh-TW" altLang="en-US">
                    <a:noFill/>
                  </a:rPr>
                  <a:t> </a:t>
                </a:r>
              </a:p>
            </p:txBody>
          </p:sp>
        </mc:Fallback>
      </mc:AlternateContent>
      <p:sp>
        <p:nvSpPr>
          <p:cNvPr id="12" name="TextBox 11"/>
          <p:cNvSpPr txBox="1"/>
          <p:nvPr/>
        </p:nvSpPr>
        <p:spPr>
          <a:xfrm>
            <a:off x="209549" y="4280353"/>
            <a:ext cx="8639175" cy="1754326"/>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Particles seen in the SH frame apparently are ‘stuck’ at the horizon and never get across it!</a:t>
            </a:r>
          </a:p>
          <a:p>
            <a:endParaRPr lang="en-US" altLang="zh-TW" dirty="0" smtClean="0">
              <a:latin typeface="Cambria Math" pitchFamily="18" charset="0"/>
              <a:ea typeface="Cambria Math" pitchFamily="18" charset="0"/>
            </a:endParaRPr>
          </a:p>
          <a:p>
            <a:pPr algn="ctr"/>
            <a:r>
              <a:rPr lang="en-US" altLang="zh-TW" dirty="0" smtClean="0">
                <a:latin typeface="Cambria Math" pitchFamily="18" charset="0"/>
                <a:ea typeface="Cambria Math" pitchFamily="18" charset="0"/>
              </a:rPr>
              <a:t>But particles should fall into black holes!</a:t>
            </a:r>
            <a:endParaRPr lang="en-US" altLang="zh-TW" dirty="0">
              <a:latin typeface="Cambria Math" pitchFamily="18" charset="0"/>
              <a:ea typeface="Cambria Math" pitchFamily="18" charset="0"/>
            </a:endParaRPr>
          </a:p>
          <a:p>
            <a:endParaRPr lang="en-US" altLang="zh-TW" dirty="0" smtClean="0">
              <a:latin typeface="Cambria Math" pitchFamily="18" charset="0"/>
              <a:ea typeface="Cambria Math" pitchFamily="18" charset="0"/>
            </a:endParaRPr>
          </a:p>
          <a:p>
            <a:pPr algn="ctr"/>
            <a:r>
              <a:rPr lang="en-US" altLang="zh-TW" dirty="0" smtClean="0">
                <a:latin typeface="Cambria Math" pitchFamily="18" charset="0"/>
                <a:ea typeface="Cambria Math" pitchFamily="18" charset="0"/>
              </a:rPr>
              <a:t>This is simply due to the Generalized Lorentz Transform.</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4196559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What happened?</a:t>
            </a:r>
            <a:endParaRPr lang="zh-TW" altLang="en-US" dirty="0"/>
          </a:p>
        </p:txBody>
      </p:sp>
      <mc:AlternateContent xmlns:mc="http://schemas.openxmlformats.org/markup-compatibility/2006" xmlns:a14="http://schemas.microsoft.com/office/drawing/2010/main">
        <mc:Choice Requires="a14">
          <p:sp>
            <p:nvSpPr>
              <p:cNvPr id="5" name="TextBox 4"/>
              <p:cNvSpPr txBox="1"/>
              <p:nvPr/>
            </p:nvSpPr>
            <p:spPr>
              <a:xfrm>
                <a:off x="5788069" y="984315"/>
                <a:ext cx="1729768" cy="9628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m:rPr>
                              <m:sty m:val="p"/>
                            </m:rPr>
                            <a:rPr lang="zh-TW" altLang="en-US">
                              <a:latin typeface="Cambria Math"/>
                            </a:rPr>
                            <m:t>dt</m:t>
                          </m:r>
                        </m:e>
                        <m:sub>
                          <m:r>
                            <m:rPr>
                              <m:sty m:val="p"/>
                            </m:rPr>
                            <a:rPr lang="zh-TW" altLang="en-US">
                              <a:latin typeface="Cambria Math"/>
                            </a:rPr>
                            <m:t>SH</m:t>
                          </m:r>
                        </m:sub>
                      </m:sSub>
                      <m:r>
                        <a:rPr lang="zh-TW" altLang="en-US">
                          <a:latin typeface="Cambria Math"/>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a:rPr>
                                <m:t>dt</m:t>
                              </m:r>
                            </m:e>
                            <m:sub>
                              <m:r>
                                <m:rPr>
                                  <m:sty m:val="p"/>
                                </m:rPr>
                                <a:rPr lang="zh-TW" altLang="en-US">
                                  <a:latin typeface="Cambria Math"/>
                                </a:rPr>
                                <m:t>FIX</m:t>
                              </m:r>
                            </m:sub>
                          </m:sSub>
                        </m:num>
                        <m:den>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den>
                      </m:f>
                    </m:oMath>
                  </m:oMathPara>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788069" y="984315"/>
                <a:ext cx="1729768" cy="962892"/>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701" y="2136170"/>
                <a:ext cx="8763000" cy="2308324"/>
              </a:xfrm>
              <a:prstGeom prst="rect">
                <a:avLst/>
              </a:prstGeom>
              <a:noFill/>
            </p:spPr>
            <p:txBody>
              <a:bodyPr wrap="square" rtlCol="0">
                <a:spAutoFit/>
              </a:bodyPr>
              <a:lstStyle/>
              <a:p>
                <a:r>
                  <a:rPr lang="en-US" altLang="zh-TW" dirty="0" smtClean="0">
                    <a:latin typeface="Cambria Math" pitchFamily="18" charset="0"/>
                    <a:ea typeface="Cambria Math" pitchFamily="18" charset="0"/>
                  </a:rPr>
                  <a:t>Consider someone falling into a black hole, the local FIX frame observes the time of the person as </a:t>
                </a:r>
                <a14:m>
                  <m:oMath xmlns:m="http://schemas.openxmlformats.org/officeDocument/2006/math">
                    <m:sSub>
                      <m:sSubPr>
                        <m:ctrlPr>
                          <a:rPr lang="zh-TW" altLang="en-US" i="1">
                            <a:latin typeface="Cambria Math"/>
                          </a:rPr>
                        </m:ctrlPr>
                      </m:sSubPr>
                      <m:e>
                        <m:r>
                          <m:rPr>
                            <m:sty m:val="p"/>
                          </m:rPr>
                          <a:rPr lang="zh-TW" altLang="en-US">
                            <a:latin typeface="Cambria Math"/>
                          </a:rPr>
                          <m:t>dt</m:t>
                        </m:r>
                      </m:e>
                      <m:sub>
                        <m:r>
                          <m:rPr>
                            <m:sty m:val="p"/>
                          </m:rPr>
                          <a:rPr lang="zh-TW" altLang="en-US">
                            <a:latin typeface="Cambria Math"/>
                          </a:rPr>
                          <m:t>FIX</m:t>
                        </m:r>
                      </m:sub>
                    </m:sSub>
                  </m:oMath>
                </a14:m>
                <a:r>
                  <a:rPr lang="en-US" altLang="zh-TW" dirty="0" smtClean="0">
                    <a:latin typeface="Cambria Math" pitchFamily="18" charset="0"/>
                    <a:ea typeface="Cambria Math" pitchFamily="18" charset="0"/>
                  </a:rPr>
                  <a:t>, then, for a person sitting watching the BH very far away he would observe </a:t>
                </a:r>
                <a14:m>
                  <m:oMath xmlns:m="http://schemas.openxmlformats.org/officeDocument/2006/math">
                    <m:sSub>
                      <m:sSubPr>
                        <m:ctrlPr>
                          <a:rPr lang="zh-TW" altLang="en-US" i="1">
                            <a:latin typeface="Cambria Math"/>
                          </a:rPr>
                        </m:ctrlPr>
                      </m:sSubPr>
                      <m:e>
                        <m:r>
                          <m:rPr>
                            <m:sty m:val="p"/>
                          </m:rPr>
                          <a:rPr lang="zh-TW" altLang="en-US">
                            <a:latin typeface="Cambria Math"/>
                          </a:rPr>
                          <m:t>dt</m:t>
                        </m:r>
                      </m:e>
                      <m:sub>
                        <m:r>
                          <m:rPr>
                            <m:sty m:val="p"/>
                          </m:rPr>
                          <a:rPr lang="zh-TW" altLang="en-US">
                            <a:latin typeface="Cambria Math"/>
                          </a:rPr>
                          <m:t>SH</m:t>
                        </m:r>
                      </m:sub>
                    </m:sSub>
                  </m:oMath>
                </a14:m>
                <a:r>
                  <a:rPr lang="en-US" altLang="zh-TW" dirty="0" smtClean="0">
                    <a:latin typeface="Cambria Math" pitchFamily="18" charset="0"/>
                    <a:ea typeface="Cambria Math" pitchFamily="18" charset="0"/>
                  </a:rPr>
                  <a:t>.</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Given that </a:t>
                </a:r>
                <a14:m>
                  <m:oMath xmlns:m="http://schemas.openxmlformats.org/officeDocument/2006/math">
                    <m:sSub>
                      <m:sSubPr>
                        <m:ctrlPr>
                          <a:rPr lang="zh-TW" altLang="en-US" i="1">
                            <a:latin typeface="Cambria Math"/>
                          </a:rPr>
                        </m:ctrlPr>
                      </m:sSubPr>
                      <m:e>
                        <m:r>
                          <m:rPr>
                            <m:sty m:val="p"/>
                          </m:rPr>
                          <a:rPr lang="zh-TW" altLang="en-US">
                            <a:latin typeface="Cambria Math"/>
                          </a:rPr>
                          <m:t>dt</m:t>
                        </m:r>
                      </m:e>
                      <m:sub>
                        <m:r>
                          <m:rPr>
                            <m:sty m:val="p"/>
                          </m:rPr>
                          <a:rPr lang="zh-TW" altLang="en-US">
                            <a:latin typeface="Cambria Math"/>
                          </a:rPr>
                          <m:t>FIX</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should be finite, as </a:t>
                </a:r>
                <a14:m>
                  <m:oMath xmlns:m="http://schemas.openxmlformats.org/officeDocument/2006/math">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a14:m>
                <a:r>
                  <a:rPr lang="en-US" altLang="zh-TW" dirty="0" smtClean="0">
                    <a:latin typeface="Cambria Math" pitchFamily="18" charset="0"/>
                    <a:ea typeface="Cambria Math" pitchFamily="18" charset="0"/>
                  </a:rPr>
                  <a:t>, </a:t>
                </a:r>
                <a14:m>
                  <m:oMath xmlns:m="http://schemas.openxmlformats.org/officeDocument/2006/math">
                    <m:sSub>
                      <m:sSubPr>
                        <m:ctrlPr>
                          <a:rPr lang="zh-TW" altLang="en-US" i="1">
                            <a:latin typeface="Cambria Math"/>
                          </a:rPr>
                        </m:ctrlPr>
                      </m:sSubPr>
                      <m:e>
                        <m:r>
                          <m:rPr>
                            <m:sty m:val="p"/>
                          </m:rPr>
                          <a:rPr lang="zh-TW" altLang="en-US">
                            <a:latin typeface="Cambria Math"/>
                          </a:rPr>
                          <m:t>dt</m:t>
                        </m:r>
                      </m:e>
                      <m:sub>
                        <m:r>
                          <m:rPr>
                            <m:sty m:val="p"/>
                          </m:rPr>
                          <a:rPr lang="zh-TW" altLang="en-US">
                            <a:latin typeface="Cambria Math"/>
                          </a:rPr>
                          <m:t>SH</m:t>
                        </m:r>
                      </m:sub>
                    </m:sSub>
                    <m:r>
                      <a:rPr lang="en-US" altLang="zh-TW" b="0" i="1" smtClean="0">
                        <a:latin typeface="Cambria Math"/>
                      </a:rPr>
                      <m:t>→</m:t>
                    </m:r>
                    <m:r>
                      <a:rPr lang="zh-TW" altLang="en-US">
                        <a:latin typeface="Cambria Math"/>
                      </a:rPr>
                      <m:t>∞</m:t>
                    </m:r>
                  </m:oMath>
                </a14:m>
                <a:endParaRPr lang="zh-TW" altLang="en-US" dirty="0"/>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It would take the far away observer infinite amount of time to watch the unfortunate person falling into the hole!</a:t>
                </a:r>
                <a:endParaRPr lang="zh-TW" altLang="en-US" dirty="0" smtClean="0">
                  <a:latin typeface="Cambria Math" pitchFamily="18" charset="0"/>
                  <a:ea typeface="Cambria Math"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66701" y="2136170"/>
                <a:ext cx="8763000" cy="2308324"/>
              </a:xfrm>
              <a:prstGeom prst="rect">
                <a:avLst/>
              </a:prstGeom>
              <a:blipFill rotWithShape="1">
                <a:blip r:embed="rId3"/>
                <a:stretch>
                  <a:fillRect l="-626" t="-1583" b="-2902"/>
                </a:stretch>
              </a:blipFill>
            </p:spPr>
            <p:txBody>
              <a:bodyPr/>
              <a:lstStyle/>
              <a:p>
                <a:r>
                  <a:rPr lang="zh-TW" altLang="en-US">
                    <a:noFill/>
                  </a:rPr>
                  <a:t> </a:t>
                </a:r>
              </a:p>
            </p:txBody>
          </p:sp>
        </mc:Fallback>
      </mc:AlternateContent>
      <p:pic>
        <p:nvPicPr>
          <p:cNvPr id="3074" name="Picture 2" descr="G:\Desktop\Black Hole Astrophysics\Textbook circle\09 Ch7.4\redsch.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83144" y="4549269"/>
            <a:ext cx="4051256" cy="21944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3376" y="4917043"/>
            <a:ext cx="3905249"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This also says that any photon sent out by the falling person would be infinitely </a:t>
            </a:r>
            <a:r>
              <a:rPr lang="en-US" altLang="zh-TW" dirty="0" err="1" smtClean="0">
                <a:latin typeface="Cambria Math" pitchFamily="18" charset="0"/>
                <a:ea typeface="Cambria Math" pitchFamily="18" charset="0"/>
              </a:rPr>
              <a:t>redshifted</a:t>
            </a:r>
            <a:r>
              <a:rPr lang="en-US" altLang="zh-TW" dirty="0" smtClean="0">
                <a:latin typeface="Cambria Math" pitchFamily="18" charset="0"/>
                <a:ea typeface="Cambria Math" pitchFamily="18" charset="0"/>
              </a:rPr>
              <a:t>.</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523875" y="1017080"/>
                <a:ext cx="4708084" cy="984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d>
                            <m:dPr>
                              <m:ctrlPr>
                                <a:rPr lang="zh-TW" altLang="en-US" i="1">
                                  <a:latin typeface="Cambria Math"/>
                                </a:rPr>
                              </m:ctrlPr>
                            </m:dPr>
                            <m:e>
                              <m:sSup>
                                <m:sSupPr>
                                  <m:ctrlPr>
                                    <a:rPr lang="zh-TW" altLang="en-US" i="1">
                                      <a:latin typeface="Cambria Math"/>
                                    </a:rPr>
                                  </m:ctrlPr>
                                </m:sSupPr>
                                <m:e>
                                  <m:sSub>
                                    <m:sSubPr>
                                      <m:ctrlPr>
                                        <a:rPr lang="zh-TW" altLang="en-US" i="1">
                                          <a:latin typeface="Cambria Math"/>
                                        </a:rPr>
                                      </m:ctrlPr>
                                    </m:sSubPr>
                                    <m:e>
                                      <m:r>
                                        <a:rPr lang="zh-TW" altLang="en-US" i="1">
                                          <a:latin typeface="Cambria Math"/>
                                        </a:rPr>
                                        <m:t>𝛬</m:t>
                                      </m:r>
                                    </m:e>
                                    <m:sub>
                                      <m:r>
                                        <m:rPr>
                                          <m:sty m:val="p"/>
                                        </m:rPr>
                                        <a:rPr lang="zh-TW" altLang="en-US">
                                          <a:latin typeface="Cambria Math"/>
                                        </a:rPr>
                                        <m:t>FIX</m:t>
                                      </m:r>
                                    </m:sub>
                                  </m:sSub>
                                </m:e>
                                <m:sup>
                                  <m:r>
                                    <m:rPr>
                                      <m:sty m:val="p"/>
                                    </m:rPr>
                                    <a:rPr lang="zh-TW" altLang="en-US">
                                      <a:latin typeface="Cambria Math"/>
                                    </a:rPr>
                                    <m:t>SH</m:t>
                                  </m:r>
                                </m:sup>
                              </m:sSup>
                            </m:e>
                          </m:d>
                        </m:e>
                        <m:sub>
                          <m:r>
                            <m:rPr>
                              <m:sty m:val="p"/>
                            </m:rPr>
                            <a:rPr lang="zh-TW" altLang="en-US">
                              <a:latin typeface="Cambria Math"/>
                            </a:rPr>
                            <m:t>diag</m:t>
                          </m:r>
                        </m:sub>
                      </m:sSub>
                      <m:r>
                        <a:rPr lang="zh-TW" altLang="en-US">
                          <a:latin typeface="Cambria Math"/>
                        </a:rPr>
                        <m:t>=</m:t>
                      </m:r>
                      <m:d>
                        <m:dPr>
                          <m:ctrlPr>
                            <a:rPr lang="zh-TW" altLang="en-US" i="1">
                              <a:latin typeface="Cambria Math"/>
                            </a:rPr>
                          </m:ctrlPr>
                        </m:dPr>
                        <m:e>
                          <m:f>
                            <m:fPr>
                              <m:ctrlPr>
                                <a:rPr lang="zh-TW" altLang="en-US" i="1" smtClean="0">
                                  <a:latin typeface="Cambria Math"/>
                                </a:rPr>
                              </m:ctrlPr>
                            </m:fPr>
                            <m:num>
                              <m:r>
                                <a:rPr lang="zh-TW" altLang="en-US">
                                  <a:latin typeface="Cambria Math"/>
                                </a:rPr>
                                <m:t>1</m:t>
                              </m:r>
                            </m:num>
                            <m:den>
                              <m:r>
                                <a:rPr lang="zh-TW" altLang="en-US" i="1" smtClean="0">
                                  <a:latin typeface="Cambria Math"/>
                                </a:rPr>
                                <m:t>𝑐</m:t>
                              </m:r>
                              <m:r>
                                <a:rPr lang="zh-TW" altLang="en-US">
                                  <a:latin typeface="Cambria Math"/>
                                </a:rPr>
                                <m:t>⁢</m:t>
                              </m:r>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den>
                          </m:f>
                          <m:r>
                            <a:rPr lang="zh-TW" altLang="en-US">
                              <a:latin typeface="Cambria Math"/>
                            </a:rPr>
                            <m:t>,</m:t>
                          </m:r>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𝑟</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𝑟</m:t>
                              </m:r>
                              <m:r>
                                <a:rPr lang="zh-TW" altLang="en-US">
                                  <a:latin typeface="Cambria Math"/>
                                </a:rPr>
                                <m:t>⁢</m:t>
                              </m:r>
                              <m:r>
                                <m:rPr>
                                  <m:sty m:val="p"/>
                                </m:rPr>
                                <a:rPr lang="zh-TW" altLang="en-US">
                                  <a:latin typeface="Cambria Math"/>
                                </a:rPr>
                                <m:t>sinθ</m:t>
                              </m:r>
                            </m:den>
                          </m:f>
                        </m:e>
                      </m:d>
                    </m:oMath>
                  </m:oMathPara>
                </a14:m>
                <a:endParaRPr lang="zh-TW"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23875" y="1017080"/>
                <a:ext cx="4708084" cy="984052"/>
              </a:xfrm>
              <a:prstGeom prst="rect">
                <a:avLst/>
              </a:prstGeom>
              <a:blipFill rotWithShape="1">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9655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614112" y="2924462"/>
            <a:ext cx="3779926" cy="2946554"/>
            <a:chOff x="4614112" y="2924462"/>
            <a:chExt cx="3779926" cy="2946554"/>
          </a:xfrm>
        </p:grpSpPr>
        <p:grpSp>
          <p:nvGrpSpPr>
            <p:cNvPr id="14" name="Group 13"/>
            <p:cNvGrpSpPr/>
            <p:nvPr/>
          </p:nvGrpSpPr>
          <p:grpSpPr>
            <a:xfrm>
              <a:off x="4614112" y="2924462"/>
              <a:ext cx="3779926" cy="2946554"/>
              <a:chOff x="4614112" y="2924462"/>
              <a:chExt cx="3779926" cy="2946554"/>
            </a:xfrm>
          </p:grpSpPr>
          <p:pic>
            <p:nvPicPr>
              <p:cNvPr id="10" name="Picture 2" descr="G:\Desktop\Black Hole Astrophysics\Textbook circle\09 Ch7.4\image03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112" y="3293794"/>
                <a:ext cx="3779926" cy="25772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648295" y="2924462"/>
                <a:ext cx="171155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In the SH frame</a:t>
                </a:r>
                <a:endParaRPr lang="zh-TW" altLang="en-US" dirty="0" smtClean="0">
                  <a:latin typeface="Cambria Math" pitchFamily="18" charset="0"/>
                  <a:ea typeface="Cambria Math" pitchFamily="18" charset="0"/>
                </a:endParaRPr>
              </a:p>
            </p:txBody>
          </p:sp>
        </p:grpSp>
        <p:sp>
          <p:nvSpPr>
            <p:cNvPr id="15" name="Oval 14"/>
            <p:cNvSpPr/>
            <p:nvPr/>
          </p:nvSpPr>
          <p:spPr>
            <a:xfrm>
              <a:off x="5839706" y="4455975"/>
              <a:ext cx="1252538" cy="620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 name="Group 15"/>
          <p:cNvGrpSpPr/>
          <p:nvPr/>
        </p:nvGrpSpPr>
        <p:grpSpPr>
          <a:xfrm>
            <a:off x="461213" y="2924462"/>
            <a:ext cx="3779926" cy="2937029"/>
            <a:chOff x="461213" y="2924462"/>
            <a:chExt cx="3779926" cy="2937029"/>
          </a:xfrm>
        </p:grpSpPr>
        <p:grpSp>
          <p:nvGrpSpPr>
            <p:cNvPr id="11" name="Group 10"/>
            <p:cNvGrpSpPr/>
            <p:nvPr/>
          </p:nvGrpSpPr>
          <p:grpSpPr>
            <a:xfrm>
              <a:off x="461213" y="2924462"/>
              <a:ext cx="3779926" cy="2937029"/>
              <a:chOff x="461213" y="2924462"/>
              <a:chExt cx="3779926" cy="2937029"/>
            </a:xfrm>
          </p:grpSpPr>
          <p:sp>
            <p:nvSpPr>
              <p:cNvPr id="9" name="TextBox 8"/>
              <p:cNvSpPr txBox="1"/>
              <p:nvPr/>
            </p:nvSpPr>
            <p:spPr>
              <a:xfrm>
                <a:off x="1466542" y="2924462"/>
                <a:ext cx="176926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In the FIX frame</a:t>
                </a:r>
                <a:endParaRPr lang="zh-TW" altLang="en-US" dirty="0" smtClean="0">
                  <a:latin typeface="Cambria Math" pitchFamily="18" charset="0"/>
                  <a:ea typeface="Cambria Math" pitchFamily="18" charset="0"/>
                </a:endParaRPr>
              </a:p>
            </p:txBody>
          </p:sp>
          <p:pic>
            <p:nvPicPr>
              <p:cNvPr id="13" name="Picture 2" descr="G:\Desktop\Black Hole Astrophysics\Textbook circle\09 Ch7.4\image03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13" y="3284269"/>
                <a:ext cx="3779926" cy="257722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Oval 18"/>
            <p:cNvSpPr/>
            <p:nvPr/>
          </p:nvSpPr>
          <p:spPr>
            <a:xfrm>
              <a:off x="1724906" y="4455975"/>
              <a:ext cx="1252538" cy="620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Title 1"/>
          <p:cNvSpPr>
            <a:spLocks noGrp="1"/>
          </p:cNvSpPr>
          <p:nvPr>
            <p:ph type="title"/>
          </p:nvPr>
        </p:nvSpPr>
        <p:spPr>
          <a:xfrm>
            <a:off x="457200" y="0"/>
            <a:ext cx="8229600" cy="1143000"/>
          </a:xfrm>
        </p:spPr>
        <p:txBody>
          <a:bodyPr/>
          <a:lstStyle/>
          <a:p>
            <a:r>
              <a:rPr lang="en-US" altLang="zh-TW" dirty="0"/>
              <a:t>What happened?</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5872162" y="1181099"/>
                <a:ext cx="2241639" cy="656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m:rPr>
                              <m:sty m:val="p"/>
                            </m:rPr>
                            <a:rPr lang="zh-TW" altLang="en-US">
                              <a:latin typeface="Cambria Math"/>
                            </a:rPr>
                            <m:t>dr</m:t>
                          </m:r>
                        </m:e>
                        <m:sub>
                          <m:r>
                            <m:rPr>
                              <m:sty m:val="p"/>
                            </m:rPr>
                            <a:rPr lang="zh-TW" altLang="en-US">
                              <a:latin typeface="Cambria Math"/>
                            </a:rPr>
                            <m:t>SH</m:t>
                          </m:r>
                        </m:sub>
                      </m:sSub>
                      <m:r>
                        <a:rPr lang="zh-TW" altLang="en-US">
                          <a:latin typeface="Cambria Math"/>
                        </a:rPr>
                        <m:t>=</m:t>
                      </m:r>
                      <m:sSub>
                        <m:sSubPr>
                          <m:ctrlPr>
                            <a:rPr lang="zh-TW" altLang="en-US" i="1">
                              <a:latin typeface="Cambria Math"/>
                            </a:rPr>
                          </m:ctrlPr>
                        </m:sSubPr>
                        <m:e>
                          <m:r>
                            <m:rPr>
                              <m:sty m:val="p"/>
                            </m:rPr>
                            <a:rPr lang="zh-TW" altLang="en-US">
                              <a:latin typeface="Cambria Math"/>
                            </a:rPr>
                            <m:t>dr</m:t>
                          </m:r>
                        </m:e>
                        <m:sub>
                          <m:r>
                            <m:rPr>
                              <m:sty m:val="p"/>
                            </m:rPr>
                            <a:rPr lang="zh-TW" altLang="en-US">
                              <a:latin typeface="Cambria Math"/>
                            </a:rPr>
                            <m:t>FIX</m:t>
                          </m:r>
                        </m:sub>
                      </m:sSub>
                      <m:r>
                        <a:rPr lang="zh-TW" altLang="en-US">
                          <a:latin typeface="Cambria Math"/>
                        </a:rPr>
                        <m:t>⁢</m:t>
                      </m:r>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oMath>
                  </m:oMathPara>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872162" y="1181099"/>
                <a:ext cx="2241639" cy="65601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6700" y="2001132"/>
                <a:ext cx="8648700"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Similarly, for finite </a:t>
                </a:r>
                <a14:m>
                  <m:oMath xmlns:m="http://schemas.openxmlformats.org/officeDocument/2006/math">
                    <m:sSub>
                      <m:sSubPr>
                        <m:ctrlPr>
                          <a:rPr lang="zh-TW" altLang="en-US" i="1">
                            <a:latin typeface="Cambria Math"/>
                          </a:rPr>
                        </m:ctrlPr>
                      </m:sSubPr>
                      <m:e>
                        <m:r>
                          <m:rPr>
                            <m:sty m:val="p"/>
                          </m:rPr>
                          <a:rPr lang="zh-TW" altLang="en-US">
                            <a:latin typeface="Cambria Math"/>
                          </a:rPr>
                          <m:t>dr</m:t>
                        </m:r>
                      </m:e>
                      <m:sub>
                        <m:r>
                          <m:rPr>
                            <m:sty m:val="p"/>
                          </m:rPr>
                          <a:rPr lang="zh-TW" altLang="en-US">
                            <a:latin typeface="Cambria Math"/>
                          </a:rPr>
                          <m:t>FIX</m:t>
                        </m:r>
                      </m:sub>
                    </m:sSub>
                  </m:oMath>
                </a14:m>
                <a:r>
                  <a:rPr lang="en-US" altLang="zh-TW" dirty="0" smtClean="0">
                    <a:latin typeface="Cambria Math" pitchFamily="18" charset="0"/>
                    <a:ea typeface="Cambria Math" pitchFamily="18" charset="0"/>
                  </a:rPr>
                  <a:t>, as </a:t>
                </a:r>
                <a14:m>
                  <m:oMath xmlns:m="http://schemas.openxmlformats.org/officeDocument/2006/math">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a14:m>
                <a:r>
                  <a:rPr lang="en-US" altLang="zh-TW" dirty="0">
                    <a:latin typeface="Cambria Math" pitchFamily="18" charset="0"/>
                    <a:ea typeface="Cambria Math" pitchFamily="18" charset="0"/>
                  </a:rPr>
                  <a:t>, </a:t>
                </a:r>
                <a14:m>
                  <m:oMath xmlns:m="http://schemas.openxmlformats.org/officeDocument/2006/math">
                    <m:sSub>
                      <m:sSubPr>
                        <m:ctrlPr>
                          <a:rPr lang="zh-TW" altLang="en-US" i="1">
                            <a:latin typeface="Cambria Math"/>
                          </a:rPr>
                        </m:ctrlPr>
                      </m:sSubPr>
                      <m:e>
                        <m:r>
                          <m:rPr>
                            <m:sty m:val="p"/>
                          </m:rPr>
                          <a:rPr lang="zh-TW" altLang="en-US">
                            <a:latin typeface="Cambria Math"/>
                          </a:rPr>
                          <m:t>d</m:t>
                        </m:r>
                        <m:r>
                          <a:rPr lang="en-US" altLang="zh-TW" b="0" i="1" smtClean="0">
                            <a:latin typeface="Cambria Math"/>
                          </a:rPr>
                          <m:t>𝑟</m:t>
                        </m:r>
                      </m:e>
                      <m:sub>
                        <m:r>
                          <m:rPr>
                            <m:sty m:val="p"/>
                          </m:rPr>
                          <a:rPr lang="zh-TW" altLang="en-US">
                            <a:latin typeface="Cambria Math"/>
                          </a:rPr>
                          <m:t>SH</m:t>
                        </m:r>
                      </m:sub>
                    </m:sSub>
                    <m:r>
                      <a:rPr lang="en-US" altLang="zh-TW" i="1">
                        <a:latin typeface="Cambria Math"/>
                      </a:rPr>
                      <m:t>→</m:t>
                    </m:r>
                    <m:r>
                      <a:rPr lang="en-US" altLang="zh-TW" b="0" i="0" smtClean="0">
                        <a:latin typeface="Cambria Math"/>
                      </a:rPr>
                      <m:t>0</m:t>
                    </m:r>
                  </m:oMath>
                </a14:m>
                <a:r>
                  <a:rPr lang="zh-TW" altLang="en-US" dirty="0" smtClean="0">
                    <a:latin typeface="Cambria Math" pitchFamily="18" charset="0"/>
                    <a:ea typeface="Cambria Math" pitchFamily="18" charset="0"/>
                  </a:rPr>
                  <a:t>！</a:t>
                </a:r>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No matter how much the person moves in some instant, a far away observer would observe him as stuck!</a:t>
                </a:r>
                <a:endParaRPr lang="zh-TW" altLang="en-US" dirty="0">
                  <a:latin typeface="Cambria Math" pitchFamily="18" charset="0"/>
                  <a:ea typeface="Cambria Math"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6700" y="2001132"/>
                <a:ext cx="8648700" cy="923330"/>
              </a:xfrm>
              <a:prstGeom prst="rect">
                <a:avLst/>
              </a:prstGeom>
              <a:blipFill rotWithShape="1">
                <a:blip r:embed="rId4"/>
                <a:stretch>
                  <a:fillRect l="-634" t="-3947" b="-855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6700" y="5856572"/>
                <a:ext cx="8648700" cy="1001428"/>
              </a:xfrm>
              <a:prstGeom prst="rect">
                <a:avLst/>
              </a:prstGeom>
              <a:noFill/>
            </p:spPr>
            <p:txBody>
              <a:bodyPr wrap="square" rtlCol="0">
                <a:spAutoFit/>
              </a:bodyPr>
              <a:lstStyle/>
              <a:p>
                <a:r>
                  <a:rPr lang="en-US" altLang="zh-TW" dirty="0" smtClean="0">
                    <a:latin typeface="Cambria Math" pitchFamily="18" charset="0"/>
                    <a:ea typeface="Cambria Math" pitchFamily="18" charset="0"/>
                  </a:rPr>
                  <a:t>Therefore combining </a:t>
                </a:r>
                <a14:m>
                  <m:oMath xmlns:m="http://schemas.openxmlformats.org/officeDocument/2006/math">
                    <m:sSub>
                      <m:sSubPr>
                        <m:ctrlPr>
                          <a:rPr lang="zh-TW" altLang="en-US" i="1">
                            <a:latin typeface="Cambria Math"/>
                          </a:rPr>
                        </m:ctrlPr>
                      </m:sSubPr>
                      <m:e>
                        <m:r>
                          <m:rPr>
                            <m:sty m:val="p"/>
                          </m:rPr>
                          <a:rPr lang="zh-TW" altLang="en-US">
                            <a:latin typeface="Cambria Math"/>
                          </a:rPr>
                          <m:t>dt</m:t>
                        </m:r>
                      </m:e>
                      <m:sub>
                        <m:r>
                          <m:rPr>
                            <m:sty m:val="p"/>
                          </m:rPr>
                          <a:rPr lang="zh-TW" altLang="en-US">
                            <a:latin typeface="Cambria Math"/>
                          </a:rPr>
                          <m:t>SH</m:t>
                        </m:r>
                      </m:sub>
                    </m:sSub>
                    <m:r>
                      <a:rPr lang="zh-TW" altLang="en-US">
                        <a:latin typeface="Cambria Math"/>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a:rPr>
                              <m:t>dt</m:t>
                            </m:r>
                          </m:e>
                          <m:sub>
                            <m:r>
                              <m:rPr>
                                <m:sty m:val="p"/>
                              </m:rPr>
                              <a:rPr lang="zh-TW" altLang="en-US">
                                <a:latin typeface="Cambria Math"/>
                              </a:rPr>
                              <m:t>FIX</m:t>
                            </m:r>
                          </m:sub>
                        </m:sSub>
                      </m:num>
                      <m:den>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den>
                    </m:f>
                  </m:oMath>
                </a14:m>
                <a:r>
                  <a:rPr lang="zh-TW" altLang="en-US" dirty="0" smtClean="0"/>
                  <a:t> </a:t>
                </a:r>
                <a:r>
                  <a:rPr lang="en-US" altLang="zh-TW" dirty="0" smtClean="0"/>
                  <a:t>and </a:t>
                </a:r>
                <a14:m>
                  <m:oMath xmlns:m="http://schemas.openxmlformats.org/officeDocument/2006/math">
                    <m:sSub>
                      <m:sSubPr>
                        <m:ctrlPr>
                          <a:rPr lang="zh-TW" altLang="en-US" i="1">
                            <a:latin typeface="Cambria Math"/>
                          </a:rPr>
                        </m:ctrlPr>
                      </m:sSubPr>
                      <m:e>
                        <m:r>
                          <m:rPr>
                            <m:sty m:val="p"/>
                          </m:rPr>
                          <a:rPr lang="zh-TW" altLang="en-US">
                            <a:latin typeface="Cambria Math"/>
                          </a:rPr>
                          <m:t>dr</m:t>
                        </m:r>
                      </m:e>
                      <m:sub>
                        <m:r>
                          <m:rPr>
                            <m:sty m:val="p"/>
                          </m:rPr>
                          <a:rPr lang="zh-TW" altLang="en-US">
                            <a:latin typeface="Cambria Math"/>
                          </a:rPr>
                          <m:t>SH</m:t>
                        </m:r>
                      </m:sub>
                    </m:sSub>
                    <m:r>
                      <a:rPr lang="zh-TW" altLang="en-US">
                        <a:latin typeface="Cambria Math"/>
                      </a:rPr>
                      <m:t>=</m:t>
                    </m:r>
                    <m:sSub>
                      <m:sSubPr>
                        <m:ctrlPr>
                          <a:rPr lang="zh-TW" altLang="en-US" i="1">
                            <a:latin typeface="Cambria Math"/>
                          </a:rPr>
                        </m:ctrlPr>
                      </m:sSubPr>
                      <m:e>
                        <m:r>
                          <m:rPr>
                            <m:sty m:val="p"/>
                          </m:rPr>
                          <a:rPr lang="zh-TW" altLang="en-US">
                            <a:latin typeface="Cambria Math"/>
                          </a:rPr>
                          <m:t>dr</m:t>
                        </m:r>
                      </m:e>
                      <m:sub>
                        <m:r>
                          <m:rPr>
                            <m:sty m:val="p"/>
                          </m:rPr>
                          <a:rPr lang="zh-TW" altLang="en-US">
                            <a:latin typeface="Cambria Math"/>
                          </a:rPr>
                          <m:t>FIX</m:t>
                        </m:r>
                      </m:sub>
                    </m:sSub>
                    <m:r>
                      <a:rPr lang="zh-TW" altLang="en-US">
                        <a:latin typeface="Cambria Math"/>
                      </a:rPr>
                      <m:t>⁢</m:t>
                    </m:r>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oMath>
                </a14:m>
                <a:r>
                  <a:rPr lang="zh-TW" altLang="en-US" dirty="0" smtClean="0"/>
                  <a:t> </a:t>
                </a:r>
                <a:r>
                  <a:rPr lang="en-US" altLang="zh-TW" dirty="0" smtClean="0"/>
                  <a:t>it’s obvious that the apparent velocity for an observer at infinity is zero</a:t>
                </a:r>
                <a:r>
                  <a:rPr lang="zh-TW" altLang="en-US" dirty="0" smtClean="0"/>
                  <a:t>！</a:t>
                </a:r>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66700" y="5856572"/>
                <a:ext cx="8648700" cy="1001428"/>
              </a:xfrm>
              <a:prstGeom prst="rect">
                <a:avLst/>
              </a:prstGeom>
              <a:blipFill rotWithShape="1">
                <a:blip r:embed="rId5"/>
                <a:stretch>
                  <a:fillRect l="-634" b="-914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3875" y="1017080"/>
                <a:ext cx="4708084" cy="984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d>
                            <m:dPr>
                              <m:ctrlPr>
                                <a:rPr lang="zh-TW" altLang="en-US" i="1">
                                  <a:latin typeface="Cambria Math"/>
                                </a:rPr>
                              </m:ctrlPr>
                            </m:dPr>
                            <m:e>
                              <m:sSup>
                                <m:sSupPr>
                                  <m:ctrlPr>
                                    <a:rPr lang="zh-TW" altLang="en-US" i="1">
                                      <a:latin typeface="Cambria Math"/>
                                    </a:rPr>
                                  </m:ctrlPr>
                                </m:sSupPr>
                                <m:e>
                                  <m:sSub>
                                    <m:sSubPr>
                                      <m:ctrlPr>
                                        <a:rPr lang="zh-TW" altLang="en-US" i="1">
                                          <a:latin typeface="Cambria Math"/>
                                        </a:rPr>
                                      </m:ctrlPr>
                                    </m:sSubPr>
                                    <m:e>
                                      <m:r>
                                        <a:rPr lang="zh-TW" altLang="en-US" i="1">
                                          <a:latin typeface="Cambria Math"/>
                                        </a:rPr>
                                        <m:t>𝛬</m:t>
                                      </m:r>
                                    </m:e>
                                    <m:sub>
                                      <m:r>
                                        <m:rPr>
                                          <m:sty m:val="p"/>
                                        </m:rPr>
                                        <a:rPr lang="zh-TW" altLang="en-US">
                                          <a:latin typeface="Cambria Math"/>
                                        </a:rPr>
                                        <m:t>FIX</m:t>
                                      </m:r>
                                    </m:sub>
                                  </m:sSub>
                                </m:e>
                                <m:sup>
                                  <m:r>
                                    <m:rPr>
                                      <m:sty m:val="p"/>
                                    </m:rPr>
                                    <a:rPr lang="zh-TW" altLang="en-US">
                                      <a:latin typeface="Cambria Math"/>
                                    </a:rPr>
                                    <m:t>SH</m:t>
                                  </m:r>
                                </m:sup>
                              </m:sSup>
                            </m:e>
                          </m:d>
                        </m:e>
                        <m:sub>
                          <m:r>
                            <m:rPr>
                              <m:sty m:val="p"/>
                            </m:rPr>
                            <a:rPr lang="zh-TW" altLang="en-US">
                              <a:latin typeface="Cambria Math"/>
                            </a:rPr>
                            <m:t>diag</m:t>
                          </m:r>
                        </m:sub>
                      </m:sSub>
                      <m:r>
                        <a:rPr lang="zh-TW" altLang="en-US">
                          <a:latin typeface="Cambria Math"/>
                        </a:rPr>
                        <m:t>=</m:t>
                      </m:r>
                      <m:d>
                        <m:dPr>
                          <m:ctrlPr>
                            <a:rPr lang="zh-TW" altLang="en-US" i="1">
                              <a:latin typeface="Cambria Math"/>
                            </a:rPr>
                          </m:ctrlPr>
                        </m:dPr>
                        <m:e>
                          <m:f>
                            <m:fPr>
                              <m:ctrlPr>
                                <a:rPr lang="zh-TW" altLang="en-US" i="1" smtClean="0">
                                  <a:latin typeface="Cambria Math"/>
                                </a:rPr>
                              </m:ctrlPr>
                            </m:fPr>
                            <m:num>
                              <m:r>
                                <a:rPr lang="zh-TW" altLang="en-US">
                                  <a:latin typeface="Cambria Math"/>
                                </a:rPr>
                                <m:t>1</m:t>
                              </m:r>
                            </m:num>
                            <m:den>
                              <m:r>
                                <a:rPr lang="zh-TW" altLang="en-US" i="1" smtClean="0">
                                  <a:latin typeface="Cambria Math"/>
                                </a:rPr>
                                <m:t>𝑐</m:t>
                              </m:r>
                              <m:r>
                                <a:rPr lang="zh-TW" altLang="en-US">
                                  <a:latin typeface="Cambria Math"/>
                                </a:rPr>
                                <m:t>⁢</m:t>
                              </m:r>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den>
                          </m:f>
                          <m:r>
                            <a:rPr lang="zh-TW" altLang="en-US">
                              <a:latin typeface="Cambria Math"/>
                            </a:rPr>
                            <m:t>,</m:t>
                          </m:r>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𝑟</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𝑟</m:t>
                              </m:r>
                              <m:r>
                                <a:rPr lang="zh-TW" altLang="en-US">
                                  <a:latin typeface="Cambria Math"/>
                                </a:rPr>
                                <m:t>⁢</m:t>
                              </m:r>
                              <m:r>
                                <m:rPr>
                                  <m:sty m:val="p"/>
                                </m:rPr>
                                <a:rPr lang="zh-TW" altLang="en-US">
                                  <a:latin typeface="Cambria Math"/>
                                </a:rPr>
                                <m:t>sinθ</m:t>
                              </m:r>
                            </m:den>
                          </m:f>
                        </m:e>
                      </m:d>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23875" y="1017080"/>
                <a:ext cx="4708084" cy="984052"/>
              </a:xfrm>
              <a:prstGeom prst="rect">
                <a:avLst/>
              </a:prstGeom>
              <a:blipFill rotWithShape="1">
                <a:blip r:embed="rId6"/>
                <a:stretch>
                  <a:fillRect/>
                </a:stretch>
              </a:blipFill>
            </p:spPr>
            <p:txBody>
              <a:bodyPr/>
              <a:lstStyle/>
              <a:p>
                <a:r>
                  <a:rPr lang="zh-TW" altLang="en-US">
                    <a:noFill/>
                  </a:rPr>
                  <a:t> </a:t>
                </a:r>
              </a:p>
            </p:txBody>
          </p:sp>
        </mc:Fallback>
      </mc:AlternateContent>
      <p:pic>
        <p:nvPicPr>
          <p:cNvPr id="4099" name="Picture 3" descr="G:\Desktop\Black Hole Astrophysics\Textbook circle\09 Ch7.4\newt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05237" y="3980139"/>
            <a:ext cx="309563" cy="4251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G:\Desktop\Black Hole Astrophysics\Textbook circle\09 Ch7.4\newt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78212" y="4068901"/>
            <a:ext cx="309563" cy="42517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997895" y="3400425"/>
            <a:ext cx="962123" cy="369332"/>
          </a:xfrm>
          <a:prstGeom prst="rect">
            <a:avLst/>
          </a:prstGeom>
          <a:solidFill>
            <a:schemeClr val="tx1"/>
          </a:solidFill>
        </p:spPr>
        <p:txBody>
          <a:bodyPr wrap="none" rtlCol="0">
            <a:spAutoFit/>
          </a:bodyPr>
          <a:lstStyle/>
          <a:p>
            <a:r>
              <a:rPr lang="en-US" altLang="zh-TW" dirty="0" err="1" smtClean="0">
                <a:solidFill>
                  <a:schemeClr val="bg1"/>
                </a:solidFill>
                <a:latin typeface="Cambria Math" pitchFamily="18" charset="0"/>
                <a:ea typeface="Cambria Math" pitchFamily="18" charset="0"/>
              </a:rPr>
              <a:t>Ahhhhh</a:t>
            </a:r>
            <a:endParaRPr lang="zh-TW" altLang="en-US" dirty="0" smtClean="0">
              <a:solidFill>
                <a:schemeClr val="bg1"/>
              </a:solidFill>
              <a:latin typeface="Cambria Math" pitchFamily="18" charset="0"/>
              <a:ea typeface="Cambria Math" pitchFamily="18" charset="0"/>
            </a:endParaRPr>
          </a:p>
        </p:txBody>
      </p:sp>
      <p:sp>
        <p:nvSpPr>
          <p:cNvPr id="23" name="TextBox 22"/>
          <p:cNvSpPr txBox="1"/>
          <p:nvPr/>
        </p:nvSpPr>
        <p:spPr>
          <a:xfrm>
            <a:off x="5918318" y="3394304"/>
            <a:ext cx="455574" cy="369332"/>
          </a:xfrm>
          <a:prstGeom prst="rect">
            <a:avLst/>
          </a:prstGeom>
          <a:solidFill>
            <a:schemeClr val="tx1"/>
          </a:solidFill>
        </p:spPr>
        <p:txBody>
          <a:bodyPr wrap="none" rtlCol="0">
            <a:spAutoFit/>
          </a:bodyPr>
          <a:lstStyle/>
          <a:p>
            <a:r>
              <a:rPr lang="en-US" altLang="zh-TW" dirty="0" smtClean="0">
                <a:solidFill>
                  <a:schemeClr val="bg1"/>
                </a:solidFill>
                <a:latin typeface="Cambria Math" pitchFamily="18" charset="0"/>
                <a:ea typeface="Cambria Math" pitchFamily="18" charset="0"/>
              </a:rPr>
              <a:t>Ah</a:t>
            </a:r>
            <a:endParaRPr lang="zh-TW" altLang="en-US" dirty="0" smtClean="0">
              <a:solidFill>
                <a:schemeClr val="bg1"/>
              </a:solidFill>
              <a:latin typeface="Cambria Math" pitchFamily="18" charset="0"/>
              <a:ea typeface="Cambria Math" pitchFamily="18" charset="0"/>
            </a:endParaRPr>
          </a:p>
        </p:txBody>
      </p:sp>
      <p:sp>
        <p:nvSpPr>
          <p:cNvPr id="24" name="TextBox 23"/>
          <p:cNvSpPr txBox="1"/>
          <p:nvPr/>
        </p:nvSpPr>
        <p:spPr>
          <a:xfrm>
            <a:off x="6373892" y="3394591"/>
            <a:ext cx="484428" cy="369332"/>
          </a:xfrm>
          <a:prstGeom prst="rect">
            <a:avLst/>
          </a:prstGeom>
          <a:solidFill>
            <a:schemeClr val="tx1"/>
          </a:solidFill>
        </p:spPr>
        <p:txBody>
          <a:bodyPr wrap="none" rtlCol="0">
            <a:spAutoFit/>
          </a:bodyPr>
          <a:lstStyle/>
          <a:p>
            <a:r>
              <a:rPr lang="en-US" altLang="zh-TW" dirty="0" smtClean="0">
                <a:solidFill>
                  <a:schemeClr val="bg1"/>
                </a:solidFill>
                <a:latin typeface="Cambria Math" pitchFamily="18" charset="0"/>
                <a:ea typeface="Cambria Math" pitchFamily="18" charset="0"/>
              </a:rPr>
              <a:t>…h</a:t>
            </a:r>
            <a:endParaRPr lang="zh-TW" altLang="en-US" dirty="0" smtClean="0">
              <a:solidFill>
                <a:schemeClr val="bg1"/>
              </a:solidFill>
              <a:latin typeface="Cambria Math" pitchFamily="18" charset="0"/>
              <a:ea typeface="Cambria Math" pitchFamily="18" charset="0"/>
            </a:endParaRPr>
          </a:p>
        </p:txBody>
      </p:sp>
      <p:sp>
        <p:nvSpPr>
          <p:cNvPr id="25" name="TextBox 24"/>
          <p:cNvSpPr txBox="1"/>
          <p:nvPr/>
        </p:nvSpPr>
        <p:spPr>
          <a:xfrm>
            <a:off x="6769775" y="3394591"/>
            <a:ext cx="705642" cy="369332"/>
          </a:xfrm>
          <a:prstGeom prst="rect">
            <a:avLst/>
          </a:prstGeom>
          <a:solidFill>
            <a:schemeClr val="tx1"/>
          </a:solidFill>
        </p:spPr>
        <p:txBody>
          <a:bodyPr wrap="none" rtlCol="0">
            <a:spAutoFit/>
          </a:bodyPr>
          <a:lstStyle/>
          <a:p>
            <a:r>
              <a:rPr lang="en-US" altLang="zh-TW" dirty="0" smtClean="0">
                <a:solidFill>
                  <a:schemeClr val="bg1"/>
                </a:solidFill>
                <a:latin typeface="Cambria Math" pitchFamily="18" charset="0"/>
                <a:ea typeface="Cambria Math" pitchFamily="18" charset="0"/>
              </a:rPr>
              <a:t>…….h</a:t>
            </a:r>
            <a:endParaRPr lang="zh-TW" altLang="en-US" dirty="0" smtClean="0">
              <a:solidFill>
                <a:schemeClr val="bg1"/>
              </a:solidFill>
              <a:latin typeface="Cambria Math" pitchFamily="18" charset="0"/>
              <a:ea typeface="Cambria Math" pitchFamily="18" charset="0"/>
            </a:endParaRPr>
          </a:p>
        </p:txBody>
      </p:sp>
      <p:sp>
        <p:nvSpPr>
          <p:cNvPr id="21" name="Rectangle 20"/>
          <p:cNvSpPr/>
          <p:nvPr/>
        </p:nvSpPr>
        <p:spPr>
          <a:xfrm>
            <a:off x="7359854" y="3400425"/>
            <a:ext cx="925253" cy="369332"/>
          </a:xfrm>
          <a:prstGeom prst="rect">
            <a:avLst/>
          </a:prstGeom>
          <a:solidFill>
            <a:schemeClr val="tx1"/>
          </a:solidFill>
        </p:spPr>
        <p:txBody>
          <a:bodyPr wrap="none">
            <a:spAutoFit/>
          </a:bodyPr>
          <a:lstStyle/>
          <a:p>
            <a:r>
              <a:rPr lang="en-US" altLang="zh-TW" dirty="0">
                <a:solidFill>
                  <a:schemeClr val="bg1"/>
                </a:solidFill>
                <a:latin typeface="Cambria Math" pitchFamily="18" charset="0"/>
                <a:ea typeface="Cambria Math" pitchFamily="18" charset="0"/>
              </a:rPr>
              <a:t>………….</a:t>
            </a:r>
            <a:endParaRPr lang="zh-TW" altLang="en-US" dirty="0"/>
          </a:p>
        </p:txBody>
      </p:sp>
    </p:spTree>
    <p:extLst>
      <p:ext uri="{BB962C8B-B14F-4D97-AF65-F5344CB8AC3E}">
        <p14:creationId xmlns:p14="http://schemas.microsoft.com/office/powerpoint/2010/main" val="419655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153 0.00394 C -0.03559 0.00625 -0.04688 0.01065 -0.06007 0.01644 C -0.06546 0.01875 -0.07674 0.0206 -0.07674 0.0206 C -0.08108 0.02639 -0.08507 0.02547 -0.09028 0.02894 C -0.09844 0.03426 -0.08872 0.02963 -0.09653 0.0331 C -0.10365 0.04028 -0.10868 0.05278 -0.11736 0.05672 C -0.12032 0.06273 -0.12275 0.06875 -0.1257 0.07477 C -0.129 0.09213 -0.12379 0.07037 -0.12986 0.0831 C -0.13108 0.08565 -0.13125 0.08866 -0.13195 0.09144 C -0.13334 0.09699 -0.13768 0.10371 -0.14028 0.1081 C -0.14358 0.1213 -0.1441 0.13496 -0.14653 0.14838 C -0.14723 0.15764 -0.14584 0.16551 -0.15174 0.1706 C -0.15365 0.17824 -0.154 0.18658 -0.15591 0.19422 C -0.15816 0.20324 -0.1632 0.21204 -0.1632 0.22199 " pathEditMode="relative" ptsTypes="fffffffffffffA">
                                      <p:cBhvr>
                                        <p:cTn id="6" dur="2000" fill="hold"/>
                                        <p:tgtEl>
                                          <p:spTgt spid="4099"/>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13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100"/>
                                  </p:stCondLst>
                                  <p:childTnLst>
                                    <p:animMotion origin="layout" path="M 2.22222E-6 -5.55556E-6 C -0.01181 0.0007 -0.02396 -0.0007 -0.03542 0.00277 C -0.03664 0.00323 -0.03733 0.00508 -0.03855 0.00555 C -0.04219 0.00717 -0.04619 0.00694 -0.05 0.00832 C -0.05869 0.01157 -0.06737 0.01504 -0.07605 0.01805 C -0.0783 0.0199 -0.08125 0.02013 -0.08334 0.02221 C -0.08473 0.0236 -0.08507 0.02638 -0.08646 0.02777 C -0.08924 0.03101 -0.09636 0.03356 -0.1 0.03471 C -0.10695 0.04397 -0.10573 0.05763 -0.11146 0.06527 " pathEditMode="relative" ptsTypes="ffffffffA">
                                      <p:cBhvr>
                                        <p:cTn id="13" dur="3900" fill="hold"/>
                                        <p:tgtEl>
                                          <p:spTgt spid="17"/>
                                        </p:tgtEl>
                                        <p:attrNameLst>
                                          <p:attrName>ppt_x</p:attrName>
                                          <p:attrName>ppt_y</p:attrName>
                                        </p:attrNameLst>
                                      </p:cBhvr>
                                    </p:animMotion>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600"/>
                                        <p:tgtEl>
                                          <p:spTgt spid="24"/>
                                        </p:tgtEl>
                                      </p:cBhvr>
                                    </p:animEffect>
                                  </p:childTnLst>
                                </p:cTn>
                              </p:par>
                              <p:par>
                                <p:cTn id="20" presetID="10" presetClass="entr" presetSubtype="0" fill="hold" grpId="0" nodeType="withEffect">
                                  <p:stCondLst>
                                    <p:cond delay="11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400"/>
                                        <p:tgtEl>
                                          <p:spTgt spid="25"/>
                                        </p:tgtEl>
                                      </p:cBhvr>
                                    </p:animEffect>
                                  </p:childTnLst>
                                </p:cTn>
                              </p:par>
                              <p:par>
                                <p:cTn id="23" presetID="10" presetClass="entr" presetSubtype="0" fill="hold" grpId="0" nodeType="withEffect">
                                  <p:stCondLst>
                                    <p:cond delay="25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3" grpId="0" animBg="1"/>
      <p:bldP spid="24" grpId="0" animBg="1"/>
      <p:bldP spid="25"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Equation of motion</a:t>
            </a:r>
            <a:endParaRPr lang="zh-TW" altLang="en-US" dirty="0"/>
          </a:p>
        </p:txBody>
      </p:sp>
      <p:grpSp>
        <p:nvGrpSpPr>
          <p:cNvPr id="17" name="Group 16"/>
          <p:cNvGrpSpPr/>
          <p:nvPr/>
        </p:nvGrpSpPr>
        <p:grpSpPr>
          <a:xfrm>
            <a:off x="449262" y="1114426"/>
            <a:ext cx="8195973" cy="1790700"/>
            <a:chOff x="449263" y="2838451"/>
            <a:chExt cx="8195973" cy="179070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229" b="36358"/>
            <a:stretch/>
          </p:blipFill>
          <p:spPr bwMode="auto">
            <a:xfrm>
              <a:off x="449263" y="2838451"/>
              <a:ext cx="8195973"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449263" y="4584989"/>
              <a:ext cx="67040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53286" y="4267201"/>
              <a:ext cx="42365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 name="TextBox 23"/>
              <p:cNvSpPr txBox="1"/>
              <p:nvPr/>
            </p:nvSpPr>
            <p:spPr>
              <a:xfrm>
                <a:off x="1711667" y="5829300"/>
                <a:ext cx="5913607"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i="1">
                              <a:latin typeface="Cambria Math"/>
                            </a:rPr>
                            <m:t>𝑈</m:t>
                          </m:r>
                        </m:e>
                        <m:sup>
                          <m:r>
                            <a:rPr lang="zh-TW" altLang="en-US" i="1">
                              <a:latin typeface="Cambria Math"/>
                            </a:rPr>
                            <m:t>𝑡</m:t>
                          </m:r>
                        </m:sup>
                      </m:sSup>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m:t>
                              </m:r>
                              <m:sSup>
                                <m:sSupPr>
                                  <m:ctrlPr>
                                    <a:rPr lang="zh-TW" altLang="en-US" i="1">
                                      <a:latin typeface="Cambria Math"/>
                                    </a:rPr>
                                  </m:ctrlPr>
                                </m:sSupPr>
                                <m:e>
                                  <m:r>
                                    <a:rPr lang="zh-TW" altLang="en-US" i="1">
                                      <a:latin typeface="Cambria Math"/>
                                    </a:rPr>
                                    <m:t>𝑃</m:t>
                                  </m:r>
                                </m:e>
                                <m:sup>
                                  <m:r>
                                    <a:rPr lang="zh-TW" altLang="en-US" i="1">
                                      <a:latin typeface="Cambria Math"/>
                                    </a:rPr>
                                    <m:t>𝑟</m:t>
                                  </m:r>
                                </m:sup>
                              </m:sSup>
                            </m:num>
                            <m:den>
                              <m:r>
                                <a:rPr lang="zh-TW" altLang="en-US">
                                  <a:latin typeface="Cambria Math"/>
                                </a:rPr>
                                <m:t>𝜕</m:t>
                              </m:r>
                              <m:r>
                                <a:rPr lang="zh-TW" altLang="en-US" i="1">
                                  <a:latin typeface="Cambria Math"/>
                                </a:rPr>
                                <m:t>𝑡</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rr</m:t>
                              </m:r>
                            </m:sup>
                          </m:sSup>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tt</m:t>
                                  </m:r>
                                </m:sub>
                              </m:sSub>
                            </m:num>
                            <m:den>
                              <m:r>
                                <a:rPr lang="zh-TW" altLang="en-US">
                                  <a:latin typeface="Cambria Math"/>
                                </a:rPr>
                                <m:t>𝜕</m:t>
                              </m:r>
                              <m:r>
                                <a:rPr lang="zh-TW" altLang="en-US" i="1">
                                  <a:latin typeface="Cambria Math"/>
                                </a:rPr>
                                <m:t>𝑟</m:t>
                              </m:r>
                            </m:den>
                          </m:f>
                          <m:sSup>
                            <m:sSupPr>
                              <m:ctrlPr>
                                <a:rPr lang="zh-TW" altLang="en-US" i="1">
                                  <a:latin typeface="Cambria Math"/>
                                </a:rPr>
                              </m:ctrlPr>
                            </m:sSupPr>
                            <m:e>
                              <m:r>
                                <a:rPr lang="zh-TW" altLang="en-US" i="1">
                                  <a:latin typeface="Cambria Math"/>
                                </a:rPr>
                                <m:t>𝑃</m:t>
                              </m:r>
                            </m:e>
                            <m:sup>
                              <m:r>
                                <a:rPr lang="en-US" altLang="zh-TW" b="0" i="1" smtClean="0">
                                  <a:latin typeface="Cambria Math"/>
                                </a:rPr>
                                <m:t>𝑡</m:t>
                              </m:r>
                            </m:sup>
                          </m:sSup>
                        </m:e>
                      </m:d>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𝑟</m:t>
                          </m:r>
                        </m:sup>
                      </m:sSup>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m:t>
                              </m:r>
                              <m:sSup>
                                <m:sSupPr>
                                  <m:ctrlPr>
                                    <a:rPr lang="zh-TW" altLang="en-US" i="1">
                                      <a:latin typeface="Cambria Math"/>
                                    </a:rPr>
                                  </m:ctrlPr>
                                </m:sSupPr>
                                <m:e>
                                  <m:r>
                                    <a:rPr lang="zh-TW" altLang="en-US" i="1">
                                      <a:latin typeface="Cambria Math"/>
                                    </a:rPr>
                                    <m:t>𝑃</m:t>
                                  </m:r>
                                </m:e>
                                <m:sup>
                                  <m:r>
                                    <a:rPr lang="zh-TW" altLang="en-US" i="1">
                                      <a:latin typeface="Cambria Math"/>
                                    </a:rPr>
                                    <m:t>𝑟</m:t>
                                  </m:r>
                                </m:sup>
                              </m:sSup>
                            </m:num>
                            <m:den>
                              <m:r>
                                <a:rPr lang="zh-TW" altLang="en-US">
                                  <a:latin typeface="Cambria Math"/>
                                </a:rPr>
                                <m:t>𝜕</m:t>
                              </m:r>
                              <m:r>
                                <a:rPr lang="zh-TW" altLang="en-US" i="1">
                                  <a:latin typeface="Cambria Math"/>
                                </a:rPr>
                                <m:t>𝑟</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rr</m:t>
                              </m:r>
                            </m:sup>
                          </m:sSup>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rr</m:t>
                                  </m:r>
                                </m:sub>
                              </m:sSub>
                            </m:num>
                            <m:den>
                              <m:r>
                                <a:rPr lang="zh-TW" altLang="en-US">
                                  <a:latin typeface="Cambria Math"/>
                                </a:rPr>
                                <m:t>𝜕</m:t>
                              </m:r>
                              <m:r>
                                <a:rPr lang="zh-TW" altLang="en-US" i="1">
                                  <a:latin typeface="Cambria Math"/>
                                </a:rPr>
                                <m:t>𝑟</m:t>
                              </m:r>
                            </m:den>
                          </m:f>
                          <m:sSup>
                            <m:sSupPr>
                              <m:ctrlPr>
                                <a:rPr lang="zh-TW" altLang="en-US" i="1">
                                  <a:latin typeface="Cambria Math"/>
                                </a:rPr>
                              </m:ctrlPr>
                            </m:sSupPr>
                            <m:e>
                              <m:r>
                                <a:rPr lang="zh-TW" altLang="en-US" i="1">
                                  <a:latin typeface="Cambria Math"/>
                                </a:rPr>
                                <m:t>𝑃</m:t>
                              </m:r>
                            </m:e>
                            <m:sup>
                              <m:r>
                                <a:rPr lang="en-US" altLang="zh-TW" b="0" i="1" smtClean="0">
                                  <a:latin typeface="Cambria Math"/>
                                </a:rPr>
                                <m:t>𝑟</m:t>
                              </m:r>
                            </m:sup>
                          </m:sSup>
                        </m:e>
                      </m:d>
                      <m:r>
                        <a:rPr lang="zh-TW" altLang="en-US">
                          <a:latin typeface="Cambria Math"/>
                        </a:rPr>
                        <m:t>=0</m:t>
                      </m:r>
                    </m:oMath>
                  </m:oMathPara>
                </a14:m>
                <a:endParaRPr lang="zh-TW" alt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711667" y="5829300"/>
                <a:ext cx="5913607" cy="71468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07242" y="5019675"/>
                <a:ext cx="8722458" cy="658450"/>
              </a:xfrm>
              <a:prstGeom prst="rect">
                <a:avLst/>
              </a:prstGeom>
              <a:noFill/>
            </p:spPr>
            <p:txBody>
              <a:bodyPr wrap="square" rtlCol="0">
                <a:spAutoFit/>
              </a:bodyPr>
              <a:lstStyle/>
              <a:p>
                <a:r>
                  <a:rPr lang="en-US" altLang="zh-TW" dirty="0" smtClean="0">
                    <a:latin typeface="Cambria Math" pitchFamily="18" charset="0"/>
                    <a:ea typeface="Cambria Math" pitchFamily="18" charset="0"/>
                  </a:rPr>
                  <a:t>Considering only radial motion, </a:t>
                </a:r>
                <a14:m>
                  <m:oMath xmlns:m="http://schemas.openxmlformats.org/officeDocument/2006/math">
                    <m:sSup>
                      <m:sSupPr>
                        <m:ctrlPr>
                          <a:rPr lang="zh-TW" altLang="en-US" i="1">
                            <a:latin typeface="Cambria Math"/>
                          </a:rPr>
                        </m:ctrlPr>
                      </m:sSupPr>
                      <m:e>
                        <m:r>
                          <a:rPr lang="zh-TW" altLang="en-US" i="1">
                            <a:latin typeface="Cambria Math"/>
                          </a:rPr>
                          <m:t>𝑈</m:t>
                        </m:r>
                      </m:e>
                      <m:sup>
                        <m:r>
                          <a:rPr lang="zh-TW" altLang="en-US" i="1">
                            <a:latin typeface="Cambria Math"/>
                          </a:rPr>
                          <m:t>𝜃</m:t>
                        </m:r>
                      </m:sup>
                    </m:sSup>
                    <m:r>
                      <a:rPr lang="en-US" altLang="zh-TW" b="0" i="1" smtClean="0">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𝜙</m:t>
                        </m:r>
                      </m:sup>
                    </m:sSup>
                    <m:r>
                      <a:rPr lang="en-US" altLang="zh-TW" b="0" i="1" smtClean="0">
                        <a:latin typeface="Cambria Math"/>
                      </a:rPr>
                      <m:t>=0</m:t>
                    </m:r>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and applying the relation between </a:t>
                </a:r>
                <a:r>
                  <a:rPr lang="en-US" altLang="zh-TW" dirty="0" err="1" smtClean="0">
                    <a:latin typeface="Cambria Math" pitchFamily="18" charset="0"/>
                    <a:ea typeface="Cambria Math" pitchFamily="18" charset="0"/>
                  </a:rPr>
                  <a:t>Christoffel</a:t>
                </a:r>
                <a:r>
                  <a:rPr lang="en-US" altLang="zh-TW" dirty="0" smtClean="0">
                    <a:latin typeface="Cambria Math" pitchFamily="18" charset="0"/>
                    <a:ea typeface="Cambria Math" pitchFamily="18" charset="0"/>
                  </a:rPr>
                  <a:t> symbols and the metric (we are now working in the SH coordinate),</a:t>
                </a:r>
                <a:endParaRPr lang="zh-TW" altLang="en-US" dirty="0" smtClean="0">
                  <a:latin typeface="Cambria Math" pitchFamily="18" charset="0"/>
                  <a:ea typeface="Cambria Math"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07242" y="5019675"/>
                <a:ext cx="8722458" cy="658450"/>
              </a:xfrm>
              <a:prstGeom prst="rect">
                <a:avLst/>
              </a:prstGeom>
              <a:blipFill rotWithShape="1">
                <a:blip r:embed="rId5"/>
                <a:stretch>
                  <a:fillRect l="-559" t="-3704" b="-129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71105" y="3925232"/>
                <a:ext cx="8552278" cy="891783"/>
              </a:xfrm>
              <a:prstGeom prst="rect">
                <a:avLst/>
              </a:prstGeom>
              <a:noFill/>
            </p:spPr>
            <p:txBody>
              <a:bodyPr wrap="none" rtlCol="0">
                <a:spAutoFit/>
              </a:bodyPr>
              <a:lstStyle/>
              <a:p>
                <a:pPr algn="ctr"/>
                <a:r>
                  <a:rPr lang="en-US" altLang="zh-TW" sz="1600" dirty="0" smtClean="0">
                    <a:latin typeface="Cambria Math"/>
                  </a:rPr>
                  <a:t>In general , the equation of motion expands to</a:t>
                </a:r>
                <a:r>
                  <a:rPr lang="en-US" altLang="zh-TW" sz="1600" i="1" dirty="0" smtClean="0">
                    <a:latin typeface="Cambria Math"/>
                  </a:rPr>
                  <a:t> </a:t>
                </a:r>
              </a:p>
              <a:p>
                <a:pPr/>
                <a14:m>
                  <m:oMathPara xmlns:m="http://schemas.openxmlformats.org/officeDocument/2006/math">
                    <m:oMathParaPr>
                      <m:jc m:val="centerGroup"/>
                    </m:oMathParaPr>
                    <m:oMath xmlns:m="http://schemas.openxmlformats.org/officeDocument/2006/math">
                      <m:sSup>
                        <m:sSupPr>
                          <m:ctrlPr>
                            <a:rPr lang="zh-TW" altLang="en-US" sz="1600" i="1">
                              <a:latin typeface="Cambria Math"/>
                            </a:rPr>
                          </m:ctrlPr>
                        </m:sSupPr>
                        <m:e>
                          <m:r>
                            <a:rPr lang="zh-TW" altLang="en-US" sz="1600" i="1">
                              <a:latin typeface="Cambria Math"/>
                            </a:rPr>
                            <m:t>𝐹</m:t>
                          </m:r>
                        </m:e>
                        <m:sup>
                          <m:r>
                            <a:rPr lang="zh-TW" altLang="en-US" sz="1600" i="1">
                              <a:latin typeface="Cambria Math"/>
                            </a:rPr>
                            <m:t>𝑟</m:t>
                          </m:r>
                        </m:sup>
                      </m:sSup>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𝑡</m:t>
                          </m:r>
                        </m:sup>
                      </m:sSup>
                      <m:r>
                        <a:rPr lang="zh-TW" altLang="en-US" sz="1600">
                          <a:latin typeface="Cambria Math"/>
                        </a:rPr>
                        <m:t>⁢</m:t>
                      </m:r>
                      <m:d>
                        <m:dPr>
                          <m:ctrlPr>
                            <a:rPr lang="zh-TW" altLang="en-US" sz="1600" i="1">
                              <a:latin typeface="Cambria Math"/>
                            </a:rPr>
                          </m:ctrlPr>
                        </m:dPr>
                        <m:e>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𝑟</m:t>
                                  </m:r>
                                </m:sup>
                              </m:sSup>
                            </m:num>
                            <m:den>
                              <m:r>
                                <a:rPr lang="zh-TW" altLang="en-US" sz="1600">
                                  <a:latin typeface="Cambria Math"/>
                                </a:rPr>
                                <m:t>𝜕</m:t>
                              </m:r>
                              <m:r>
                                <a:rPr lang="zh-TW" altLang="en-US" sz="1600" i="1">
                                  <a:latin typeface="Cambria Math"/>
                                </a:rPr>
                                <m:t>𝑡</m:t>
                              </m:r>
                            </m:den>
                          </m:f>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𝛤</m:t>
                                  </m:r>
                                </m:e>
                                <m:sup>
                                  <m:r>
                                    <a:rPr lang="zh-TW" altLang="en-US" sz="1600" i="1">
                                      <a:latin typeface="Cambria Math"/>
                                    </a:rPr>
                                    <m:t>𝑟</m:t>
                                  </m:r>
                                </m:sup>
                              </m:sSup>
                            </m:e>
                            <m:sub>
                              <m:r>
                                <m:rPr>
                                  <m:sty m:val="p"/>
                                </m:rPr>
                                <a:rPr lang="zh-TW" altLang="en-US" sz="1600">
                                  <a:latin typeface="Cambria Math"/>
                                </a:rPr>
                                <m:t>μt</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𝜇</m:t>
                              </m:r>
                            </m:sup>
                          </m:sSup>
                        </m:e>
                      </m:d>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𝑟</m:t>
                          </m:r>
                        </m:sup>
                      </m:sSup>
                      <m:r>
                        <a:rPr lang="zh-TW" altLang="en-US" sz="1600">
                          <a:latin typeface="Cambria Math"/>
                        </a:rPr>
                        <m:t>⁢</m:t>
                      </m:r>
                      <m:d>
                        <m:dPr>
                          <m:ctrlPr>
                            <a:rPr lang="zh-TW" altLang="en-US" sz="1600" i="1">
                              <a:latin typeface="Cambria Math"/>
                            </a:rPr>
                          </m:ctrlPr>
                        </m:dPr>
                        <m:e>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𝑟</m:t>
                                  </m:r>
                                </m:sup>
                              </m:sSup>
                            </m:num>
                            <m:den>
                              <m:r>
                                <a:rPr lang="zh-TW" altLang="en-US" sz="1600">
                                  <a:latin typeface="Cambria Math"/>
                                </a:rPr>
                                <m:t>𝜕</m:t>
                              </m:r>
                              <m:r>
                                <a:rPr lang="zh-TW" altLang="en-US" sz="1600" i="1">
                                  <a:latin typeface="Cambria Math"/>
                                </a:rPr>
                                <m:t>𝑟</m:t>
                              </m:r>
                            </m:den>
                          </m:f>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𝛤</m:t>
                                  </m:r>
                                </m:e>
                                <m:sup>
                                  <m:r>
                                    <a:rPr lang="zh-TW" altLang="en-US" sz="1600" i="1">
                                      <a:latin typeface="Cambria Math"/>
                                    </a:rPr>
                                    <m:t>𝑟</m:t>
                                  </m:r>
                                </m:sup>
                              </m:sSup>
                            </m:e>
                            <m:sub>
                              <m:r>
                                <m:rPr>
                                  <m:sty m:val="p"/>
                                </m:rPr>
                                <a:rPr lang="zh-TW" altLang="en-US" sz="1600">
                                  <a:latin typeface="Cambria Math"/>
                                </a:rPr>
                                <m:t>μr</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𝜇</m:t>
                              </m:r>
                            </m:sup>
                          </m:sSup>
                        </m:e>
                      </m:d>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𝜃</m:t>
                          </m:r>
                        </m:sup>
                      </m:sSup>
                      <m:r>
                        <a:rPr lang="zh-TW" altLang="en-US" sz="1600">
                          <a:latin typeface="Cambria Math"/>
                        </a:rPr>
                        <m:t>⁢</m:t>
                      </m:r>
                      <m:d>
                        <m:dPr>
                          <m:ctrlPr>
                            <a:rPr lang="zh-TW" altLang="en-US" sz="1600" i="1">
                              <a:latin typeface="Cambria Math"/>
                            </a:rPr>
                          </m:ctrlPr>
                        </m:dPr>
                        <m:e>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𝑟</m:t>
                                  </m:r>
                                </m:sup>
                              </m:sSup>
                            </m:num>
                            <m:den>
                              <m:r>
                                <a:rPr lang="zh-TW" altLang="en-US" sz="1600">
                                  <a:latin typeface="Cambria Math"/>
                                </a:rPr>
                                <m:t>𝜕</m:t>
                              </m:r>
                              <m:r>
                                <a:rPr lang="zh-TW" altLang="en-US" sz="1600" i="1">
                                  <a:latin typeface="Cambria Math"/>
                                </a:rPr>
                                <m:t>𝜃</m:t>
                              </m:r>
                            </m:den>
                          </m:f>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𝛤</m:t>
                                  </m:r>
                                </m:e>
                                <m:sup>
                                  <m:r>
                                    <a:rPr lang="zh-TW" altLang="en-US" sz="1600" i="1">
                                      <a:latin typeface="Cambria Math"/>
                                    </a:rPr>
                                    <m:t>𝑟</m:t>
                                  </m:r>
                                </m:sup>
                              </m:sSup>
                            </m:e>
                            <m:sub>
                              <m:r>
                                <m:rPr>
                                  <m:sty m:val="p"/>
                                </m:rPr>
                                <a:rPr lang="zh-TW" altLang="en-US" sz="1600">
                                  <a:latin typeface="Cambria Math"/>
                                </a:rPr>
                                <m:t>μθ</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𝜇</m:t>
                              </m:r>
                            </m:sup>
                          </m:sSup>
                        </m:e>
                      </m:d>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𝜙</m:t>
                          </m:r>
                        </m:sup>
                      </m:sSup>
                      <m:r>
                        <a:rPr lang="zh-TW" altLang="en-US" sz="1600">
                          <a:latin typeface="Cambria Math"/>
                        </a:rPr>
                        <m:t>⁢</m:t>
                      </m:r>
                      <m:d>
                        <m:dPr>
                          <m:ctrlPr>
                            <a:rPr lang="zh-TW" altLang="en-US" sz="1600" i="1">
                              <a:latin typeface="Cambria Math"/>
                            </a:rPr>
                          </m:ctrlPr>
                        </m:dPr>
                        <m:e>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𝑟</m:t>
                                  </m:r>
                                </m:sup>
                              </m:sSup>
                            </m:num>
                            <m:den>
                              <m:r>
                                <a:rPr lang="zh-TW" altLang="en-US" sz="1600">
                                  <a:latin typeface="Cambria Math"/>
                                </a:rPr>
                                <m:t>𝜕</m:t>
                              </m:r>
                              <m:r>
                                <a:rPr lang="zh-TW" altLang="en-US" sz="1600" i="1">
                                  <a:latin typeface="Cambria Math"/>
                                </a:rPr>
                                <m:t>𝜙</m:t>
                              </m:r>
                            </m:den>
                          </m:f>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𝛤</m:t>
                                  </m:r>
                                </m:e>
                                <m:sup>
                                  <m:r>
                                    <a:rPr lang="zh-TW" altLang="en-US" sz="1600" i="1">
                                      <a:latin typeface="Cambria Math"/>
                                    </a:rPr>
                                    <m:t>𝑟</m:t>
                                  </m:r>
                                </m:sup>
                              </m:sSup>
                            </m:e>
                            <m:sub>
                              <m:r>
                                <m:rPr>
                                  <m:sty m:val="p"/>
                                </m:rPr>
                                <a:rPr lang="zh-TW" altLang="en-US" sz="1600">
                                  <a:latin typeface="Cambria Math"/>
                                </a:rPr>
                                <m:t>μϕ</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𝜇</m:t>
                              </m:r>
                            </m:sup>
                          </m:sSup>
                        </m:e>
                      </m:d>
                    </m:oMath>
                  </m:oMathPara>
                </a14:m>
                <a:endParaRPr lang="zh-TW" altLang="en-US"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271105" y="3925232"/>
                <a:ext cx="8552278" cy="891783"/>
              </a:xfrm>
              <a:prstGeom prst="rect">
                <a:avLst/>
              </a:prstGeom>
              <a:blipFill rotWithShape="1">
                <a:blip r:embed="rId6"/>
                <a:stretch>
                  <a:fillRect t="-274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49410" y="3120572"/>
                <a:ext cx="7595669" cy="614271"/>
              </a:xfrm>
              <a:prstGeom prst="rect">
                <a:avLst/>
              </a:prstGeom>
              <a:noFill/>
            </p:spPr>
            <p:txBody>
              <a:bodyPr wrap="none" rtlCol="0">
                <a:spAutoFit/>
              </a:bodyPr>
              <a:lstStyle/>
              <a:p>
                <a:r>
                  <a:rPr lang="en-US" altLang="zh-TW" dirty="0" smtClean="0">
                    <a:latin typeface="Cambria Math" pitchFamily="18" charset="0"/>
                    <a:ea typeface="Cambria Math" pitchFamily="18" charset="0"/>
                  </a:rPr>
                  <a:t>The equation of motion: </a:t>
                </a:r>
                <a14:m>
                  <m:oMath xmlns:m="http://schemas.openxmlformats.org/officeDocument/2006/math">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𝑑</m:t>
                                </m:r>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𝑃</m:t>
                                    </m:r>
                                  </m:e>
                                </m:groupChr>
                              </m:num>
                              <m:den>
                                <m:r>
                                  <m:rPr>
                                    <m:sty m:val="p"/>
                                  </m:rPr>
                                  <a:rPr lang="zh-TW" altLang="en-US">
                                    <a:latin typeface="Cambria Math"/>
                                  </a:rPr>
                                  <m:t>dτ</m:t>
                                </m:r>
                              </m:den>
                            </m:f>
                          </m:e>
                        </m:d>
                      </m:e>
                      <m:sup>
                        <m:r>
                          <a:rPr lang="zh-TW" altLang="en-US" i="1">
                            <a:latin typeface="Cambria Math"/>
                          </a:rPr>
                          <m:t>𝛼</m:t>
                        </m:r>
                      </m:sup>
                    </m:sSup>
                    <m:r>
                      <a:rPr lang="zh-TW" altLang="en-US">
                        <a:latin typeface="Cambria Math"/>
                      </a:rPr>
                      <m:t>=</m:t>
                    </m:r>
                    <m:sSup>
                      <m:sSupPr>
                        <m:ctrlPr>
                          <a:rPr lang="zh-TW" altLang="en-US" i="1">
                            <a:latin typeface="Cambria Math"/>
                          </a:rPr>
                        </m:ctrlPr>
                      </m:sSupPr>
                      <m:e>
                        <m:d>
                          <m:dPr>
                            <m:begChr m:val="["/>
                            <m:endChr m:val="]"/>
                            <m:ctrlPr>
                              <a:rPr lang="zh-TW" altLang="en-US" i="1">
                                <a:latin typeface="Cambria Math"/>
                              </a:rPr>
                            </m:ctrlPr>
                          </m:dPr>
                          <m:e>
                            <m:d>
                              <m:dPr>
                                <m:ctrlPr>
                                  <a:rPr lang="zh-TW" altLang="en-US" i="1">
                                    <a:latin typeface="Cambria Math"/>
                                  </a:rPr>
                                </m:ctrlPr>
                              </m:dPr>
                              <m:e>
                                <m:groupChr>
                                  <m:groupChrPr>
                                    <m:chr m:val="⇀"/>
                                    <m:pos m:val="top"/>
                                    <m:vertJc m:val="bot"/>
                                    <m:ctrlPr>
                                      <a:rPr lang="zh-TW" altLang="en-US" i="1">
                                        <a:latin typeface="Cambria Math"/>
                                      </a:rPr>
                                    </m:ctrlPr>
                                  </m:groupChrPr>
                                  <m:e>
                                    <m:r>
                                      <a:rPr lang="zh-TW" altLang="en-US" i="1">
                                        <a:latin typeface="Cambria Math"/>
                                      </a:rPr>
                                      <m:t>𝑈</m:t>
                                    </m:r>
                                  </m:e>
                                </m:groupChr>
                                <m:r>
                                  <a:rPr lang="zh-TW" altLang="en-US">
                                    <a:latin typeface="Cambria Math"/>
                                  </a:rPr>
                                  <m:t>·</m:t>
                                </m:r>
                                <m:groupChr>
                                  <m:groupChrPr>
                                    <m:chr m:val="⇀"/>
                                    <m:pos m:val="top"/>
                                    <m:vertJc m:val="bot"/>
                                    <m:ctrlPr>
                                      <a:rPr lang="zh-TW" altLang="en-US" i="1">
                                        <a:latin typeface="Cambria Math"/>
                                      </a:rPr>
                                    </m:ctrlPr>
                                  </m:groupChrPr>
                                  <m:e>
                                    <m:r>
                                      <a:rPr lang="zh-TW" altLang="en-US">
                                        <a:latin typeface="Cambria Math"/>
                                      </a:rPr>
                                      <m:t>𝛻</m:t>
                                    </m:r>
                                  </m:e>
                                </m:groupChr>
                              </m:e>
                            </m:d>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𝑃</m:t>
                                </m:r>
                              </m:e>
                            </m:groupChr>
                          </m:e>
                        </m:d>
                      </m:e>
                      <m:sup>
                        <m:r>
                          <a:rPr lang="zh-TW" altLang="en-US" i="1">
                            <a:latin typeface="Cambria Math"/>
                          </a:rPr>
                          <m:t>𝛼</m:t>
                        </m:r>
                      </m:sup>
                    </m:sSup>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𝛽</m:t>
                        </m:r>
                      </m:sup>
                    </m:sSup>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m:t>
                            </m:r>
                            <m:sSup>
                              <m:sSupPr>
                                <m:ctrlPr>
                                  <a:rPr lang="zh-TW" altLang="en-US" i="1">
                                    <a:latin typeface="Cambria Math"/>
                                  </a:rPr>
                                </m:ctrlPr>
                              </m:sSupPr>
                              <m:e>
                                <m:r>
                                  <a:rPr lang="zh-TW" altLang="en-US" i="1">
                                    <a:latin typeface="Cambria Math"/>
                                  </a:rPr>
                                  <m:t>𝑃</m:t>
                                </m:r>
                              </m:e>
                              <m:sup>
                                <m:r>
                                  <a:rPr lang="zh-TW" altLang="en-US" i="1">
                                    <a:latin typeface="Cambria Math"/>
                                  </a:rPr>
                                  <m:t>𝛼</m:t>
                                </m:r>
                              </m:sup>
                            </m:sSup>
                          </m:num>
                          <m:den>
                            <m:r>
                              <a:rPr lang="zh-TW" altLang="en-US">
                                <a:latin typeface="Cambria Math"/>
                              </a:rPr>
                              <m:t>𝜕</m:t>
                            </m:r>
                            <m:r>
                              <a:rPr lang="zh-TW" altLang="en-US" i="1">
                                <a:latin typeface="Cambria Math"/>
                              </a:rPr>
                              <m:t>𝛽</m:t>
                            </m:r>
                          </m:den>
                        </m:f>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𝛤</m:t>
                                </m:r>
                              </m:e>
                              <m:sup>
                                <m:r>
                                  <a:rPr lang="zh-TW" altLang="en-US" i="1">
                                    <a:latin typeface="Cambria Math"/>
                                  </a:rPr>
                                  <m:t>𝛼</m:t>
                                </m:r>
                              </m:sup>
                            </m:sSup>
                          </m:e>
                          <m:sub>
                            <m:r>
                              <m:rPr>
                                <m:sty m:val="p"/>
                              </m:rPr>
                              <a:rPr lang="zh-TW" altLang="en-US">
                                <a:latin typeface="Cambria Math"/>
                              </a:rPr>
                              <m:t>μβ</m:t>
                            </m:r>
                          </m:sub>
                        </m:sSub>
                        <m:r>
                          <a:rPr lang="zh-TW" altLang="en-US">
                            <a:latin typeface="Cambria Math"/>
                          </a:rPr>
                          <m:t>⁢</m:t>
                        </m:r>
                        <m:sSup>
                          <m:sSupPr>
                            <m:ctrlPr>
                              <a:rPr lang="zh-TW" altLang="en-US" i="1">
                                <a:latin typeface="Cambria Math"/>
                              </a:rPr>
                            </m:ctrlPr>
                          </m:sSupPr>
                          <m:e>
                            <m:r>
                              <a:rPr lang="zh-TW" altLang="en-US" i="1">
                                <a:latin typeface="Cambria Math"/>
                              </a:rPr>
                              <m:t>𝑃</m:t>
                            </m:r>
                          </m:e>
                          <m:sup>
                            <m:r>
                              <a:rPr lang="zh-TW" altLang="en-US" i="1">
                                <a:latin typeface="Cambria Math"/>
                              </a:rPr>
                              <m:t>𝜇</m:t>
                            </m:r>
                          </m:sup>
                        </m:sSup>
                      </m:e>
                    </m:d>
                    <m:r>
                      <a:rPr lang="zh-TW" altLang="en-US">
                        <a:latin typeface="Cambria Math"/>
                      </a:rPr>
                      <m:t>=</m:t>
                    </m:r>
                    <m:sSup>
                      <m:sSupPr>
                        <m:ctrlPr>
                          <a:rPr lang="zh-TW" altLang="en-US" i="1">
                            <a:latin typeface="Cambria Math"/>
                          </a:rPr>
                        </m:ctrlPr>
                      </m:sSupPr>
                      <m:e>
                        <m:r>
                          <a:rPr lang="zh-TW" altLang="en-US" i="1">
                            <a:latin typeface="Cambria Math"/>
                          </a:rPr>
                          <m:t>𝐹</m:t>
                        </m:r>
                      </m:e>
                      <m:sup>
                        <m:r>
                          <a:rPr lang="zh-TW" altLang="en-US" i="1">
                            <a:latin typeface="Cambria Math"/>
                          </a:rPr>
                          <m:t>𝛼</m:t>
                        </m:r>
                      </m:sup>
                    </m:sSup>
                  </m:oMath>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49410" y="3120572"/>
                <a:ext cx="7595669" cy="614271"/>
              </a:xfrm>
              <a:prstGeom prst="rect">
                <a:avLst/>
              </a:prstGeom>
              <a:blipFill rotWithShape="1">
                <a:blip r:embed="rId7"/>
                <a:stretch>
                  <a:fillRect l="-72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3526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smtClean="0"/>
              <a:t>Hello</a:t>
            </a:r>
            <a:r>
              <a:rPr lang="zh-TW" altLang="en-US" dirty="0" smtClean="0"/>
              <a:t> </a:t>
            </a:r>
            <a:r>
              <a:rPr lang="en-US" altLang="zh-TW" dirty="0" smtClean="0"/>
              <a:t>Gravity</a:t>
            </a:r>
            <a:r>
              <a:rPr lang="zh-TW" altLang="en-US" dirty="0" smtClean="0"/>
              <a:t>！</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361950" y="1876425"/>
                <a:ext cx="7506863" cy="555473"/>
              </a:xfrm>
              <a:prstGeom prst="rect">
                <a:avLst/>
              </a:prstGeom>
              <a:noFill/>
            </p:spPr>
            <p:txBody>
              <a:bodyPr wrap="none" rtlCol="0">
                <a:spAutoFit/>
              </a:bodyPr>
              <a:lstStyle/>
              <a:p>
                <a:r>
                  <a:rPr lang="en-US" altLang="zh-TW" dirty="0" smtClean="0">
                    <a:latin typeface="Cambria Math" pitchFamily="18" charset="0"/>
                    <a:ea typeface="Cambria Math" pitchFamily="18" charset="0"/>
                  </a:rPr>
                  <a:t>Now comes the hidden trick used in the book…</a:t>
                </a:r>
                <a14:m>
                  <m:oMath xmlns:m="http://schemas.openxmlformats.org/officeDocument/2006/math">
                    <m:sSub>
                      <m:sSubPr>
                        <m:ctrlPr>
                          <a:rPr lang="zh-TW" altLang="en-US" i="1">
                            <a:latin typeface="Cambria Math"/>
                          </a:rPr>
                        </m:ctrlPr>
                      </m:sSubPr>
                      <m:e>
                        <m:sSup>
                          <m:sSupPr>
                            <m:ctrlPr>
                              <a:rPr lang="zh-TW" altLang="en-US" i="1">
                                <a:latin typeface="Cambria Math"/>
                              </a:rPr>
                            </m:ctrlPr>
                          </m:sSupPr>
                          <m:e>
                            <m:r>
                              <a:rPr lang="zh-TW" altLang="en-US" i="1">
                                <a:latin typeface="Cambria Math"/>
                              </a:rPr>
                              <m:t>𝑃</m:t>
                            </m:r>
                          </m:e>
                          <m:sup>
                            <m:r>
                              <a:rPr lang="zh-TW" altLang="en-US" i="1">
                                <a:latin typeface="Cambria Math"/>
                              </a:rPr>
                              <m:t>𝑟</m:t>
                            </m:r>
                          </m:sup>
                        </m:sSup>
                      </m:e>
                      <m:sub>
                        <m:r>
                          <m:rPr>
                            <m:sty m:val="p"/>
                          </m:rPr>
                          <a:rPr lang="zh-TW" altLang="en-US">
                            <a:latin typeface="Cambria Math"/>
                          </a:rPr>
                          <m:t>SH</m:t>
                        </m:r>
                      </m:sub>
                    </m:sSub>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𝛬</m:t>
                            </m:r>
                          </m:e>
                          <m:sup>
                            <m:r>
                              <m:rPr>
                                <m:sty m:val="p"/>
                              </m:rPr>
                              <a:rPr lang="zh-TW" altLang="en-US">
                                <a:latin typeface="Cambria Math"/>
                              </a:rPr>
                              <m:t>SH</m:t>
                            </m:r>
                          </m:sup>
                        </m:sSup>
                      </m:e>
                      <m:sub>
                        <m:r>
                          <m:rPr>
                            <m:sty m:val="p"/>
                          </m:rPr>
                          <a:rPr lang="zh-TW" altLang="en-US">
                            <a:latin typeface="Cambria Math"/>
                          </a:rPr>
                          <m:t>FIX</m:t>
                        </m:r>
                      </m:sub>
                    </m:sSub>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𝑃</m:t>
                            </m:r>
                          </m:e>
                          <m:sup>
                            <m:r>
                              <a:rPr lang="zh-TW" altLang="en-US" i="1">
                                <a:latin typeface="Cambria Math"/>
                              </a:rPr>
                              <m:t>𝑟</m:t>
                            </m:r>
                          </m:sup>
                        </m:sSup>
                      </m:e>
                      <m:sub>
                        <m:r>
                          <m:rPr>
                            <m:sty m:val="p"/>
                          </m:rPr>
                          <a:rPr lang="zh-TW" altLang="en-US">
                            <a:latin typeface="Cambria Math"/>
                          </a:rPr>
                          <m:t>FIX</m:t>
                        </m:r>
                      </m:sub>
                    </m:sSub>
                    <m:r>
                      <a:rPr lang="zh-TW" altLang="en-US">
                        <a:latin typeface="Cambria Math"/>
                      </a:rPr>
                      <m:t>=</m:t>
                    </m:r>
                    <m:f>
                      <m:fPr>
                        <m:ctrlPr>
                          <a:rPr lang="zh-TW" altLang="en-US" i="1">
                            <a:latin typeface="Cambria Math"/>
                          </a:rPr>
                        </m:ctrlPr>
                      </m:fPr>
                      <m:num>
                        <m:sSub>
                          <m:sSubPr>
                            <m:ctrlPr>
                              <a:rPr lang="zh-TW" altLang="en-US" i="1">
                                <a:latin typeface="Cambria Math"/>
                              </a:rPr>
                            </m:ctrlPr>
                          </m:sSubPr>
                          <m:e>
                            <m:sSup>
                              <m:sSupPr>
                                <m:ctrlPr>
                                  <a:rPr lang="zh-TW" altLang="en-US" i="1">
                                    <a:latin typeface="Cambria Math"/>
                                  </a:rPr>
                                </m:ctrlPr>
                              </m:sSupPr>
                              <m:e>
                                <m:r>
                                  <a:rPr lang="zh-TW" altLang="en-US" i="1">
                                    <a:latin typeface="Cambria Math"/>
                                  </a:rPr>
                                  <m:t>𝑃</m:t>
                                </m:r>
                              </m:e>
                              <m:sup>
                                <m:r>
                                  <a:rPr lang="zh-TW" altLang="en-US" i="1">
                                    <a:latin typeface="Cambria Math"/>
                                  </a:rPr>
                                  <m:t>𝑟</m:t>
                                </m:r>
                              </m:sup>
                            </m:sSup>
                          </m:e>
                          <m:sub>
                            <m:r>
                              <m:rPr>
                                <m:sty m:val="p"/>
                              </m:rPr>
                              <a:rPr lang="zh-TW" altLang="en-US">
                                <a:latin typeface="Cambria Math"/>
                              </a:rPr>
                              <m:t>FIX</m:t>
                            </m:r>
                          </m:sub>
                        </m:sSub>
                      </m:num>
                      <m:den>
                        <m:rad>
                          <m:radPr>
                            <m:degHide m:val="on"/>
                            <m:ctrlPr>
                              <a:rPr lang="zh-TW" altLang="en-US" i="1">
                                <a:latin typeface="Cambria Math"/>
                              </a:rPr>
                            </m:ctrlPr>
                          </m:radPr>
                          <m:deg/>
                          <m:e>
                            <m:sSub>
                              <m:sSubPr>
                                <m:ctrlPr>
                                  <a:rPr lang="zh-TW" altLang="en-US" i="1">
                                    <a:latin typeface="Cambria Math"/>
                                  </a:rPr>
                                </m:ctrlPr>
                              </m:sSubPr>
                              <m:e>
                                <m:r>
                                  <a:rPr lang="zh-TW" altLang="en-US" i="1">
                                    <a:latin typeface="Cambria Math"/>
                                  </a:rPr>
                                  <m:t>𝑔</m:t>
                                </m:r>
                              </m:e>
                              <m:sub>
                                <m:r>
                                  <m:rPr>
                                    <m:sty m:val="p"/>
                                  </m:rPr>
                                  <a:rPr lang="zh-TW" altLang="en-US">
                                    <a:latin typeface="Cambria Math"/>
                                  </a:rPr>
                                  <m:t>rr</m:t>
                                </m:r>
                              </m:sub>
                            </m:sSub>
                          </m:e>
                        </m:rad>
                      </m:den>
                    </m:f>
                  </m:oMath>
                </a14:m>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61950" y="1876425"/>
                <a:ext cx="7506863" cy="555473"/>
              </a:xfrm>
              <a:prstGeom prst="rect">
                <a:avLst/>
              </a:prstGeom>
              <a:blipFill rotWithShape="1">
                <a:blip r:embed="rId2"/>
                <a:stretch>
                  <a:fillRect l="-649" b="-109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79382" y="2506119"/>
                <a:ext cx="8585234" cy="6571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TW" altLang="en-US" sz="1600" i="1" smtClean="0">
                              <a:latin typeface="Cambria Math"/>
                            </a:rPr>
                          </m:ctrlPr>
                        </m:fPr>
                        <m:num>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𝑃</m:t>
                                  </m:r>
                                </m:e>
                                <m:sup>
                                  <m:r>
                                    <a:rPr lang="zh-TW" altLang="en-US" sz="1600" i="1">
                                      <a:latin typeface="Cambria Math"/>
                                    </a:rPr>
                                    <m:t>𝑟</m:t>
                                  </m:r>
                                </m:sup>
                              </m:sSup>
                            </m:e>
                            <m:sub>
                              <m:r>
                                <m:rPr>
                                  <m:sty m:val="p"/>
                                </m:rPr>
                                <a:rPr lang="zh-TW" altLang="en-US" sz="1600">
                                  <a:latin typeface="Cambria Math"/>
                                </a:rPr>
                                <m:t>SH</m:t>
                              </m:r>
                            </m:sub>
                          </m:sSub>
                        </m:num>
                        <m:den>
                          <m:r>
                            <a:rPr lang="zh-TW" altLang="en-US" sz="1600">
                              <a:latin typeface="Cambria Math"/>
                            </a:rPr>
                            <m:t>𝜕</m:t>
                          </m:r>
                          <m:sSub>
                            <m:sSubPr>
                              <m:ctrlPr>
                                <a:rPr lang="zh-TW" altLang="en-US" sz="1600" i="1">
                                  <a:latin typeface="Cambria Math"/>
                                </a:rPr>
                              </m:ctrlPr>
                            </m:sSubPr>
                            <m:e>
                              <m:r>
                                <a:rPr lang="zh-TW" altLang="en-US" sz="1600" i="1">
                                  <a:latin typeface="Cambria Math"/>
                                </a:rPr>
                                <m:t>𝑟</m:t>
                              </m:r>
                            </m:e>
                            <m:sub>
                              <m:r>
                                <m:rPr>
                                  <m:sty m:val="p"/>
                                </m:rPr>
                                <a:rPr lang="zh-TW" altLang="en-US" sz="1600">
                                  <a:latin typeface="Cambria Math"/>
                                </a:rPr>
                                <m:t>SH</m:t>
                              </m:r>
                            </m:sub>
                          </m:sSub>
                        </m:den>
                      </m:f>
                      <m:r>
                        <a:rPr lang="zh-TW" altLang="en-US" sz="1600">
                          <a:latin typeface="Cambria Math"/>
                        </a:rPr>
                        <m:t>+</m:t>
                      </m:r>
                      <m:f>
                        <m:fPr>
                          <m:ctrlPr>
                            <a:rPr lang="zh-TW" altLang="en-US" sz="1600" i="1">
                              <a:latin typeface="Cambria Math"/>
                            </a:rPr>
                          </m:ctrlPr>
                        </m:fPr>
                        <m:num>
                          <m:r>
                            <a:rPr lang="zh-TW" altLang="en-US" sz="1600">
                              <a:latin typeface="Cambria Math"/>
                            </a:rPr>
                            <m:t>1</m:t>
                          </m:r>
                        </m:num>
                        <m:den>
                          <m:r>
                            <a:rPr lang="zh-TW" altLang="en-US" sz="1600">
                              <a:latin typeface="Cambria Math"/>
                            </a:rPr>
                            <m:t>2</m:t>
                          </m:r>
                        </m:den>
                      </m:f>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𝑔</m:t>
                              </m:r>
                            </m:e>
                            <m:sup>
                              <m:r>
                                <m:rPr>
                                  <m:sty m:val="p"/>
                                </m:rPr>
                                <a:rPr lang="zh-TW" altLang="en-US" sz="1600">
                                  <a:latin typeface="Cambria Math"/>
                                </a:rPr>
                                <m:t>rr</m:t>
                              </m:r>
                            </m:sup>
                          </m:sSup>
                        </m:e>
                        <m:sub>
                          <m:r>
                            <m:rPr>
                              <m:sty m:val="p"/>
                            </m:rPr>
                            <a:rPr lang="zh-TW" altLang="en-US" sz="1600">
                              <a:latin typeface="Cambria Math"/>
                            </a:rPr>
                            <m:t>SH</m:t>
                          </m:r>
                        </m:sub>
                      </m:sSub>
                      <m:r>
                        <a:rPr lang="zh-TW" altLang="en-US" sz="1600">
                          <a:latin typeface="Cambria Math"/>
                        </a:rPr>
                        <m:t>⁢</m:t>
                      </m:r>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sSub>
                                <m:sSubPr>
                                  <m:ctrlPr>
                                    <a:rPr lang="zh-TW" altLang="en-US" sz="1600" i="1">
                                      <a:latin typeface="Cambria Math"/>
                                    </a:rPr>
                                  </m:ctrlPr>
                                </m:sSubPr>
                                <m:e>
                                  <m:r>
                                    <a:rPr lang="zh-TW" altLang="en-US" sz="1600" i="1">
                                      <a:latin typeface="Cambria Math"/>
                                    </a:rPr>
                                    <m:t>𝑔</m:t>
                                  </m:r>
                                </m:e>
                                <m:sub>
                                  <m:r>
                                    <m:rPr>
                                      <m:sty m:val="p"/>
                                    </m:rPr>
                                    <a:rPr lang="zh-TW" altLang="en-US" sz="1600">
                                      <a:latin typeface="Cambria Math"/>
                                    </a:rPr>
                                    <m:t>rr</m:t>
                                  </m:r>
                                </m:sub>
                              </m:sSub>
                            </m:e>
                            <m:sup>
                              <m:r>
                                <m:rPr>
                                  <m:sty m:val="p"/>
                                </m:rPr>
                                <a:rPr lang="zh-TW" altLang="en-US" sz="1600">
                                  <a:latin typeface="Cambria Math"/>
                                </a:rPr>
                                <m:t>SH</m:t>
                              </m:r>
                            </m:sup>
                          </m:sSup>
                        </m:num>
                        <m:den>
                          <m:r>
                            <a:rPr lang="zh-TW" altLang="en-US" sz="1600">
                              <a:latin typeface="Cambria Math"/>
                            </a:rPr>
                            <m:t>𝜕</m:t>
                          </m:r>
                          <m:sSub>
                            <m:sSubPr>
                              <m:ctrlPr>
                                <a:rPr lang="zh-TW" altLang="en-US" sz="1600" i="1">
                                  <a:latin typeface="Cambria Math"/>
                                </a:rPr>
                              </m:ctrlPr>
                            </m:sSubPr>
                            <m:e>
                              <m:r>
                                <a:rPr lang="zh-TW" altLang="en-US" sz="1600" i="1">
                                  <a:latin typeface="Cambria Math"/>
                                </a:rPr>
                                <m:t>𝑟</m:t>
                              </m:r>
                            </m:e>
                            <m:sub>
                              <m:r>
                                <m:rPr>
                                  <m:sty m:val="p"/>
                                </m:rPr>
                                <a:rPr lang="zh-TW" altLang="en-US" sz="1600">
                                  <a:latin typeface="Cambria Math"/>
                                </a:rPr>
                                <m:t>SH</m:t>
                              </m:r>
                            </m:sub>
                          </m:sSub>
                        </m:den>
                      </m:f>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𝑃</m:t>
                              </m:r>
                            </m:e>
                            <m:sup>
                              <m:r>
                                <a:rPr lang="zh-TW" altLang="en-US" sz="1600" i="1">
                                  <a:latin typeface="Cambria Math"/>
                                </a:rPr>
                                <m:t>𝑟</m:t>
                              </m:r>
                            </m:sup>
                          </m:sSup>
                        </m:e>
                        <m:sub>
                          <m:r>
                            <m:rPr>
                              <m:sty m:val="p"/>
                            </m:rPr>
                            <a:rPr lang="zh-TW" altLang="en-US" sz="1600">
                              <a:latin typeface="Cambria Math"/>
                            </a:rPr>
                            <m:t>SH</m:t>
                          </m:r>
                        </m:sub>
                      </m:sSub>
                      <m:r>
                        <a:rPr lang="en-US" altLang="zh-TW" sz="1600" b="0" i="1" smtClean="0">
                          <a:latin typeface="Cambria Math"/>
                        </a:rPr>
                        <m:t>=</m:t>
                      </m:r>
                      <m:f>
                        <m:fPr>
                          <m:ctrlPr>
                            <a:rPr lang="zh-TW" altLang="en-US" sz="1600" i="1">
                              <a:latin typeface="Cambria Math"/>
                            </a:rPr>
                          </m:ctrlPr>
                        </m:fPr>
                        <m:num>
                          <m:r>
                            <a:rPr lang="zh-TW" altLang="en-US" sz="1600">
                              <a:latin typeface="Cambria Math"/>
                            </a:rPr>
                            <m:t>1</m:t>
                          </m:r>
                        </m:num>
                        <m:den>
                          <m:rad>
                            <m:radPr>
                              <m:degHide m:val="on"/>
                              <m:ctrlPr>
                                <a:rPr lang="zh-TW" altLang="en-US" sz="1600" i="1">
                                  <a:latin typeface="Cambria Math"/>
                                </a:rPr>
                              </m:ctrlPr>
                            </m:radPr>
                            <m:deg/>
                            <m:e>
                              <m:sSub>
                                <m:sSubPr>
                                  <m:ctrlPr>
                                    <a:rPr lang="zh-TW" altLang="en-US" sz="1600" i="1">
                                      <a:latin typeface="Cambria Math"/>
                                    </a:rPr>
                                  </m:ctrlPr>
                                </m:sSubPr>
                                <m:e>
                                  <m:r>
                                    <a:rPr lang="zh-TW" altLang="en-US" sz="1600" i="1">
                                      <a:latin typeface="Cambria Math"/>
                                    </a:rPr>
                                    <m:t>𝑔</m:t>
                                  </m:r>
                                </m:e>
                                <m:sub>
                                  <m:r>
                                    <m:rPr>
                                      <m:sty m:val="p"/>
                                    </m:rPr>
                                    <a:rPr lang="zh-TW" altLang="en-US" sz="1600">
                                      <a:latin typeface="Cambria Math"/>
                                    </a:rPr>
                                    <m:t>rr</m:t>
                                  </m:r>
                                </m:sub>
                              </m:sSub>
                            </m:e>
                          </m:rad>
                        </m:den>
                      </m:f>
                      <m:r>
                        <a:rPr lang="zh-TW" altLang="en-US" sz="1600">
                          <a:latin typeface="Cambria Math"/>
                        </a:rPr>
                        <m:t>⁢</m:t>
                      </m:r>
                      <m:f>
                        <m:fPr>
                          <m:ctrlPr>
                            <a:rPr lang="zh-TW" altLang="en-US" sz="1600" i="1">
                              <a:latin typeface="Cambria Math"/>
                            </a:rPr>
                          </m:ctrlPr>
                        </m:fPr>
                        <m:num>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𝑃</m:t>
                                  </m:r>
                                </m:e>
                                <m:sup>
                                  <m:r>
                                    <a:rPr lang="zh-TW" altLang="en-US" sz="1600" i="1">
                                      <a:latin typeface="Cambria Math"/>
                                    </a:rPr>
                                    <m:t>𝑟</m:t>
                                  </m:r>
                                </m:sup>
                              </m:sSup>
                            </m:e>
                            <m:sub>
                              <m:r>
                                <m:rPr>
                                  <m:sty m:val="p"/>
                                </m:rPr>
                                <a:rPr lang="zh-TW" altLang="en-US" sz="1600">
                                  <a:latin typeface="Cambria Math"/>
                                </a:rPr>
                                <m:t>FIX</m:t>
                              </m:r>
                            </m:sub>
                          </m:sSub>
                        </m:num>
                        <m:den>
                          <m:r>
                            <a:rPr lang="zh-TW" altLang="en-US" sz="1600">
                              <a:latin typeface="Cambria Math"/>
                            </a:rPr>
                            <m:t>𝜕</m:t>
                          </m:r>
                          <m:sSub>
                            <m:sSubPr>
                              <m:ctrlPr>
                                <a:rPr lang="zh-TW" altLang="en-US" sz="1600" i="1">
                                  <a:latin typeface="Cambria Math"/>
                                </a:rPr>
                              </m:ctrlPr>
                            </m:sSubPr>
                            <m:e>
                              <m:r>
                                <a:rPr lang="zh-TW" altLang="en-US" sz="1600" i="1">
                                  <a:latin typeface="Cambria Math"/>
                                </a:rPr>
                                <m:t>𝑟</m:t>
                              </m:r>
                            </m:e>
                            <m:sub>
                              <m:r>
                                <m:rPr>
                                  <m:sty m:val="p"/>
                                </m:rPr>
                                <a:rPr lang="zh-TW" altLang="en-US" sz="1600">
                                  <a:latin typeface="Cambria Math"/>
                                </a:rPr>
                                <m:t>SH</m:t>
                              </m:r>
                            </m:sub>
                          </m:sSub>
                        </m:den>
                      </m:f>
                      <m:r>
                        <a:rPr lang="zh-TW" altLang="en-US" sz="1600">
                          <a:latin typeface="Cambria Math"/>
                        </a:rPr>
                        <m:t>−</m:t>
                      </m:r>
                      <m:f>
                        <m:fPr>
                          <m:ctrlPr>
                            <a:rPr lang="zh-TW" altLang="en-US" sz="1600" i="1">
                              <a:latin typeface="Cambria Math"/>
                            </a:rPr>
                          </m:ctrlPr>
                        </m:fPr>
                        <m:num>
                          <m:r>
                            <a:rPr lang="zh-TW" altLang="en-US" sz="1600">
                              <a:latin typeface="Cambria Math"/>
                            </a:rPr>
                            <m:t>1</m:t>
                          </m:r>
                        </m:num>
                        <m:den>
                          <m:r>
                            <a:rPr lang="zh-TW" altLang="en-US" sz="1600">
                              <a:latin typeface="Cambria Math"/>
                            </a:rPr>
                            <m:t>2</m:t>
                          </m:r>
                        </m:den>
                      </m:f>
                      <m:r>
                        <a:rPr lang="zh-TW" altLang="en-US" sz="1600">
                          <a:latin typeface="Cambria Math"/>
                        </a:rPr>
                        <m:t>⁢</m:t>
                      </m:r>
                      <m:f>
                        <m:fPr>
                          <m:ctrlPr>
                            <a:rPr lang="zh-TW" altLang="en-US" sz="1600" i="1">
                              <a:latin typeface="Cambria Math"/>
                            </a:rPr>
                          </m:ctrlPr>
                        </m:fPr>
                        <m:num>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𝑃</m:t>
                                  </m:r>
                                </m:e>
                                <m:sup>
                                  <m:r>
                                    <a:rPr lang="zh-TW" altLang="en-US" sz="1600" i="1">
                                      <a:latin typeface="Cambria Math"/>
                                    </a:rPr>
                                    <m:t>𝑟</m:t>
                                  </m:r>
                                </m:sup>
                              </m:sSup>
                            </m:e>
                            <m:sub>
                              <m:r>
                                <m:rPr>
                                  <m:sty m:val="p"/>
                                </m:rPr>
                                <a:rPr lang="zh-TW" altLang="en-US" sz="1600">
                                  <a:latin typeface="Cambria Math"/>
                                </a:rPr>
                                <m:t>FIX</m:t>
                              </m:r>
                            </m:sub>
                          </m:sSub>
                        </m:num>
                        <m:den>
                          <m:sSup>
                            <m:sSupPr>
                              <m:ctrlPr>
                                <a:rPr lang="zh-TW" altLang="en-US" sz="1600" i="1">
                                  <a:latin typeface="Cambria Math"/>
                                </a:rPr>
                              </m:ctrlPr>
                            </m:sSupPr>
                            <m:e>
                              <m:d>
                                <m:dPr>
                                  <m:ctrlPr>
                                    <a:rPr lang="zh-TW" altLang="en-US" sz="1600" i="1">
                                      <a:latin typeface="Cambria Math"/>
                                    </a:rPr>
                                  </m:ctrlPr>
                                </m:dPr>
                                <m:e>
                                  <m:sSup>
                                    <m:sSupPr>
                                      <m:ctrlPr>
                                        <a:rPr lang="zh-TW" altLang="en-US" sz="1600" i="1">
                                          <a:latin typeface="Cambria Math"/>
                                        </a:rPr>
                                      </m:ctrlPr>
                                    </m:sSupPr>
                                    <m:e>
                                      <m:sSub>
                                        <m:sSubPr>
                                          <m:ctrlPr>
                                            <a:rPr lang="zh-TW" altLang="en-US" sz="1600" i="1">
                                              <a:latin typeface="Cambria Math"/>
                                            </a:rPr>
                                          </m:ctrlPr>
                                        </m:sSubPr>
                                        <m:e>
                                          <m:r>
                                            <a:rPr lang="zh-TW" altLang="en-US" sz="1600" i="1">
                                              <a:latin typeface="Cambria Math"/>
                                            </a:rPr>
                                            <m:t>𝑔</m:t>
                                          </m:r>
                                        </m:e>
                                        <m:sub>
                                          <m:r>
                                            <m:rPr>
                                              <m:sty m:val="p"/>
                                            </m:rPr>
                                            <a:rPr lang="zh-TW" altLang="en-US" sz="1600">
                                              <a:latin typeface="Cambria Math"/>
                                            </a:rPr>
                                            <m:t>rr</m:t>
                                          </m:r>
                                        </m:sub>
                                      </m:sSub>
                                    </m:e>
                                    <m:sup>
                                      <m:r>
                                        <m:rPr>
                                          <m:sty m:val="p"/>
                                        </m:rPr>
                                        <a:rPr lang="zh-TW" altLang="en-US" sz="1600">
                                          <a:latin typeface="Cambria Math"/>
                                        </a:rPr>
                                        <m:t>SH</m:t>
                                      </m:r>
                                    </m:sup>
                                  </m:sSup>
                                </m:e>
                              </m:d>
                            </m:e>
                            <m:sup>
                              <m:r>
                                <a:rPr lang="zh-TW" altLang="en-US" sz="1600">
                                  <a:latin typeface="Cambria Math"/>
                                </a:rPr>
                                <m:t>1.5</m:t>
                              </m:r>
                            </m:sup>
                          </m:sSup>
                        </m:den>
                      </m:f>
                      <m:r>
                        <a:rPr lang="zh-TW" altLang="en-US" sz="1600">
                          <a:latin typeface="Cambria Math"/>
                        </a:rPr>
                        <m:t>⁢</m:t>
                      </m:r>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sSub>
                                <m:sSubPr>
                                  <m:ctrlPr>
                                    <a:rPr lang="zh-TW" altLang="en-US" sz="1600" i="1">
                                      <a:latin typeface="Cambria Math"/>
                                    </a:rPr>
                                  </m:ctrlPr>
                                </m:sSubPr>
                                <m:e>
                                  <m:r>
                                    <a:rPr lang="zh-TW" altLang="en-US" sz="1600" i="1">
                                      <a:latin typeface="Cambria Math"/>
                                    </a:rPr>
                                    <m:t>𝑔</m:t>
                                  </m:r>
                                </m:e>
                                <m:sub>
                                  <m:r>
                                    <m:rPr>
                                      <m:sty m:val="p"/>
                                    </m:rPr>
                                    <a:rPr lang="zh-TW" altLang="en-US" sz="1600">
                                      <a:latin typeface="Cambria Math"/>
                                    </a:rPr>
                                    <m:t>rr</m:t>
                                  </m:r>
                                </m:sub>
                              </m:sSub>
                            </m:e>
                            <m:sup>
                              <m:r>
                                <m:rPr>
                                  <m:sty m:val="p"/>
                                </m:rPr>
                                <a:rPr lang="zh-TW" altLang="en-US" sz="1600">
                                  <a:latin typeface="Cambria Math"/>
                                </a:rPr>
                                <m:t>SH</m:t>
                              </m:r>
                            </m:sup>
                          </m:sSup>
                        </m:num>
                        <m:den>
                          <m:r>
                            <a:rPr lang="zh-TW" altLang="en-US" sz="1600">
                              <a:latin typeface="Cambria Math"/>
                            </a:rPr>
                            <m:t>𝜕</m:t>
                          </m:r>
                          <m:sSub>
                            <m:sSubPr>
                              <m:ctrlPr>
                                <a:rPr lang="zh-TW" altLang="en-US" sz="1600" i="1">
                                  <a:latin typeface="Cambria Math"/>
                                </a:rPr>
                              </m:ctrlPr>
                            </m:sSubPr>
                            <m:e>
                              <m:r>
                                <a:rPr lang="zh-TW" altLang="en-US" sz="1600" i="1">
                                  <a:latin typeface="Cambria Math"/>
                                </a:rPr>
                                <m:t>𝑟</m:t>
                              </m:r>
                            </m:e>
                            <m:sub>
                              <m:r>
                                <m:rPr>
                                  <m:sty m:val="p"/>
                                </m:rPr>
                                <a:rPr lang="zh-TW" altLang="en-US" sz="1600">
                                  <a:latin typeface="Cambria Math"/>
                                </a:rPr>
                                <m:t>SH</m:t>
                              </m:r>
                            </m:sub>
                          </m:sSub>
                        </m:den>
                      </m:f>
                      <m:r>
                        <a:rPr lang="zh-TW" altLang="en-US" sz="1600">
                          <a:latin typeface="Cambria Math"/>
                        </a:rPr>
                        <m:t>+</m:t>
                      </m:r>
                      <m:d>
                        <m:dPr>
                          <m:ctrlPr>
                            <a:rPr lang="zh-TW" altLang="en-US" sz="1600" i="1">
                              <a:latin typeface="Cambria Math"/>
                            </a:rPr>
                          </m:ctrlPr>
                        </m:dPr>
                        <m:e>
                          <m:f>
                            <m:fPr>
                              <m:ctrlPr>
                                <a:rPr lang="zh-TW" altLang="en-US" sz="1600" i="1">
                                  <a:latin typeface="Cambria Math"/>
                                </a:rPr>
                              </m:ctrlPr>
                            </m:fPr>
                            <m:num>
                              <m:r>
                                <a:rPr lang="zh-TW" altLang="en-US" sz="1600">
                                  <a:latin typeface="Cambria Math"/>
                                </a:rPr>
                                <m:t>1</m:t>
                              </m:r>
                            </m:num>
                            <m:den>
                              <m:r>
                                <a:rPr lang="zh-TW" altLang="en-US" sz="1600">
                                  <a:latin typeface="Cambria Math"/>
                                </a:rPr>
                                <m:t>2</m:t>
                              </m:r>
                            </m:den>
                          </m:f>
                          <m:r>
                            <a:rPr lang="zh-TW" altLang="en-US" sz="1600">
                              <a:latin typeface="Cambria Math"/>
                            </a:rPr>
                            <m:t>⁢</m:t>
                          </m:r>
                          <m:f>
                            <m:fPr>
                              <m:ctrlPr>
                                <a:rPr lang="zh-TW" altLang="en-US" sz="1600" i="1">
                                  <a:latin typeface="Cambria Math"/>
                                </a:rPr>
                              </m:ctrlPr>
                            </m:fPr>
                            <m:num>
                              <m:r>
                                <a:rPr lang="zh-TW" altLang="en-US" sz="1600">
                                  <a:latin typeface="Cambria Math"/>
                                </a:rPr>
                                <m:t>1</m:t>
                              </m:r>
                            </m:num>
                            <m:den>
                              <m:sSup>
                                <m:sSupPr>
                                  <m:ctrlPr>
                                    <a:rPr lang="zh-TW" altLang="en-US" sz="1600" i="1">
                                      <a:latin typeface="Cambria Math"/>
                                    </a:rPr>
                                  </m:ctrlPr>
                                </m:sSupPr>
                                <m:e>
                                  <m:sSub>
                                    <m:sSubPr>
                                      <m:ctrlPr>
                                        <a:rPr lang="zh-TW" altLang="en-US" sz="1600" i="1">
                                          <a:latin typeface="Cambria Math"/>
                                        </a:rPr>
                                      </m:ctrlPr>
                                    </m:sSubPr>
                                    <m:e>
                                      <m:r>
                                        <a:rPr lang="zh-TW" altLang="en-US" sz="1600" i="1">
                                          <a:latin typeface="Cambria Math"/>
                                        </a:rPr>
                                        <m:t>𝑔</m:t>
                                      </m:r>
                                    </m:e>
                                    <m:sub>
                                      <m:r>
                                        <m:rPr>
                                          <m:sty m:val="p"/>
                                        </m:rPr>
                                        <a:rPr lang="zh-TW" altLang="en-US" sz="1600">
                                          <a:latin typeface="Cambria Math"/>
                                        </a:rPr>
                                        <m:t>rr</m:t>
                                      </m:r>
                                    </m:sub>
                                  </m:sSub>
                                </m:e>
                                <m:sup>
                                  <m:r>
                                    <m:rPr>
                                      <m:sty m:val="p"/>
                                    </m:rPr>
                                    <a:rPr lang="zh-TW" altLang="en-US" sz="1600">
                                      <a:latin typeface="Cambria Math"/>
                                    </a:rPr>
                                    <m:t>SH</m:t>
                                  </m:r>
                                </m:sup>
                              </m:sSup>
                            </m:den>
                          </m:f>
                          <m:r>
                            <a:rPr lang="zh-TW" altLang="en-US" sz="1600">
                              <a:latin typeface="Cambria Math"/>
                            </a:rPr>
                            <m:t>⁢</m:t>
                          </m:r>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sSub>
                                    <m:sSubPr>
                                      <m:ctrlPr>
                                        <a:rPr lang="zh-TW" altLang="en-US" sz="1600" i="1">
                                          <a:latin typeface="Cambria Math"/>
                                        </a:rPr>
                                      </m:ctrlPr>
                                    </m:sSubPr>
                                    <m:e>
                                      <m:r>
                                        <a:rPr lang="zh-TW" altLang="en-US" sz="1600" i="1">
                                          <a:latin typeface="Cambria Math"/>
                                        </a:rPr>
                                        <m:t>𝑔</m:t>
                                      </m:r>
                                    </m:e>
                                    <m:sub>
                                      <m:r>
                                        <m:rPr>
                                          <m:sty m:val="p"/>
                                        </m:rPr>
                                        <a:rPr lang="zh-TW" altLang="en-US" sz="1600">
                                          <a:latin typeface="Cambria Math"/>
                                        </a:rPr>
                                        <m:t>rr</m:t>
                                      </m:r>
                                    </m:sub>
                                  </m:sSub>
                                </m:e>
                                <m:sup>
                                  <m:r>
                                    <m:rPr>
                                      <m:sty m:val="p"/>
                                    </m:rPr>
                                    <a:rPr lang="zh-TW" altLang="en-US" sz="1600">
                                      <a:latin typeface="Cambria Math"/>
                                    </a:rPr>
                                    <m:t>SH</m:t>
                                  </m:r>
                                </m:sup>
                              </m:sSup>
                            </m:num>
                            <m:den>
                              <m:r>
                                <a:rPr lang="zh-TW" altLang="en-US" sz="1600">
                                  <a:latin typeface="Cambria Math"/>
                                </a:rPr>
                                <m:t>𝜕</m:t>
                              </m:r>
                              <m:sSub>
                                <m:sSubPr>
                                  <m:ctrlPr>
                                    <a:rPr lang="zh-TW" altLang="en-US" sz="1600" i="1">
                                      <a:latin typeface="Cambria Math"/>
                                    </a:rPr>
                                  </m:ctrlPr>
                                </m:sSubPr>
                                <m:e>
                                  <m:r>
                                    <a:rPr lang="zh-TW" altLang="en-US" sz="1600" i="1">
                                      <a:latin typeface="Cambria Math"/>
                                    </a:rPr>
                                    <m:t>𝑟</m:t>
                                  </m:r>
                                </m:e>
                                <m:sub>
                                  <m:r>
                                    <m:rPr>
                                      <m:sty m:val="p"/>
                                    </m:rPr>
                                    <a:rPr lang="zh-TW" altLang="en-US" sz="1600">
                                      <a:latin typeface="Cambria Math"/>
                                    </a:rPr>
                                    <m:t>SH</m:t>
                                  </m:r>
                                </m:sub>
                              </m:sSub>
                            </m:den>
                          </m:f>
                        </m:e>
                      </m:d>
                      <m:r>
                        <a:rPr lang="zh-TW" altLang="en-US" sz="1600">
                          <a:latin typeface="Cambria Math"/>
                        </a:rPr>
                        <m:t>⁢</m:t>
                      </m:r>
                      <m:d>
                        <m:dPr>
                          <m:ctrlPr>
                            <a:rPr lang="zh-TW" altLang="en-US" sz="1600" i="1">
                              <a:latin typeface="Cambria Math"/>
                            </a:rPr>
                          </m:ctrlPr>
                        </m:dPr>
                        <m:e>
                          <m:f>
                            <m:fPr>
                              <m:ctrlPr>
                                <a:rPr lang="zh-TW" altLang="en-US" sz="1600" i="1">
                                  <a:latin typeface="Cambria Math"/>
                                </a:rPr>
                              </m:ctrlPr>
                            </m:fPr>
                            <m:num>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𝑃</m:t>
                                      </m:r>
                                    </m:e>
                                    <m:sup>
                                      <m:r>
                                        <a:rPr lang="zh-TW" altLang="en-US" sz="1600" i="1">
                                          <a:latin typeface="Cambria Math"/>
                                        </a:rPr>
                                        <m:t>𝑟</m:t>
                                      </m:r>
                                    </m:sup>
                                  </m:sSup>
                                </m:e>
                                <m:sub>
                                  <m:r>
                                    <m:rPr>
                                      <m:sty m:val="p"/>
                                    </m:rPr>
                                    <a:rPr lang="zh-TW" altLang="en-US" sz="1600">
                                      <a:latin typeface="Cambria Math"/>
                                    </a:rPr>
                                    <m:t>FIX</m:t>
                                  </m:r>
                                </m:sub>
                              </m:sSub>
                            </m:num>
                            <m:den>
                              <m:rad>
                                <m:radPr>
                                  <m:degHide m:val="on"/>
                                  <m:ctrlPr>
                                    <a:rPr lang="zh-TW" altLang="en-US" sz="1600" i="1">
                                      <a:latin typeface="Cambria Math"/>
                                    </a:rPr>
                                  </m:ctrlPr>
                                </m:radPr>
                                <m:deg/>
                                <m:e>
                                  <m:sSub>
                                    <m:sSubPr>
                                      <m:ctrlPr>
                                        <a:rPr lang="zh-TW" altLang="en-US" sz="1600" i="1">
                                          <a:latin typeface="Cambria Math"/>
                                        </a:rPr>
                                      </m:ctrlPr>
                                    </m:sSubPr>
                                    <m:e>
                                      <m:r>
                                        <a:rPr lang="zh-TW" altLang="en-US" sz="1600" i="1">
                                          <a:latin typeface="Cambria Math"/>
                                        </a:rPr>
                                        <m:t>𝑔</m:t>
                                      </m:r>
                                    </m:e>
                                    <m:sub>
                                      <m:r>
                                        <m:rPr>
                                          <m:sty m:val="p"/>
                                        </m:rPr>
                                        <a:rPr lang="zh-TW" altLang="en-US" sz="1600">
                                          <a:latin typeface="Cambria Math"/>
                                        </a:rPr>
                                        <m:t>rr</m:t>
                                      </m:r>
                                    </m:sub>
                                  </m:sSub>
                                </m:e>
                              </m:rad>
                            </m:den>
                          </m:f>
                        </m:e>
                      </m:d>
                    </m:oMath>
                  </m:oMathPara>
                </a14:m>
                <a:endParaRPr lang="zh-TW" alt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279382" y="2506119"/>
                <a:ext cx="8585234" cy="657168"/>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flipH="1">
                <a:off x="481012" y="1062226"/>
                <a:ext cx="8181975" cy="7277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sSup>
                            <m:sSupPr>
                              <m:ctrlPr>
                                <a:rPr lang="zh-TW" altLang="en-US" i="1">
                                  <a:latin typeface="Cambria Math"/>
                                </a:rPr>
                              </m:ctrlPr>
                            </m:sSupPr>
                            <m:e>
                              <m:r>
                                <a:rPr lang="zh-TW" altLang="en-US" i="1">
                                  <a:latin typeface="Cambria Math"/>
                                </a:rPr>
                                <m:t>𝑈</m:t>
                              </m:r>
                            </m:e>
                            <m:sup>
                              <m:r>
                                <a:rPr lang="zh-TW" altLang="en-US" i="1">
                                  <a:latin typeface="Cambria Math"/>
                                </a:rPr>
                                <m:t>𝑡</m:t>
                              </m:r>
                            </m:sup>
                          </m:sSup>
                        </m:e>
                        <m:sub>
                          <m:r>
                            <m:rPr>
                              <m:sty m:val="p"/>
                            </m:rPr>
                            <a:rPr lang="zh-TW" altLang="en-US">
                              <a:latin typeface="Cambria Math"/>
                            </a:rPr>
                            <m:t>SH</m:t>
                          </m:r>
                        </m:sub>
                      </m:sSub>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𝑃</m:t>
                                      </m:r>
                                    </m:e>
                                    <m:sup>
                                      <m:r>
                                        <a:rPr lang="zh-TW" altLang="en-US" i="1">
                                          <a:latin typeface="Cambria Math"/>
                                        </a:rPr>
                                        <m:t>𝑟</m:t>
                                      </m:r>
                                    </m:sup>
                                  </m:sSup>
                                </m:e>
                                <m:sub>
                                  <m:r>
                                    <m:rPr>
                                      <m:sty m:val="p"/>
                                    </m:rPr>
                                    <a:rPr lang="zh-TW" altLang="en-US">
                                      <a:latin typeface="Cambria Math"/>
                                    </a:rPr>
                                    <m:t>SH</m:t>
                                  </m:r>
                                </m:sub>
                              </m:sSub>
                            </m:num>
                            <m:den>
                              <m:r>
                                <a:rPr lang="zh-TW" altLang="en-US">
                                  <a:latin typeface="Cambria Math"/>
                                </a:rPr>
                                <m:t>𝜕</m:t>
                              </m:r>
                              <m:sSub>
                                <m:sSubPr>
                                  <m:ctrlPr>
                                    <a:rPr lang="zh-TW" altLang="en-US" i="1">
                                      <a:latin typeface="Cambria Math"/>
                                    </a:rPr>
                                  </m:ctrlPr>
                                </m:sSubPr>
                                <m:e>
                                  <m:r>
                                    <a:rPr lang="zh-TW" altLang="en-US" i="1">
                                      <a:latin typeface="Cambria Math"/>
                                    </a:rPr>
                                    <m:t>𝑡</m:t>
                                  </m:r>
                                </m:e>
                                <m:sub>
                                  <m:r>
                                    <m:rPr>
                                      <m:sty m:val="p"/>
                                    </m:rPr>
                                    <a:rPr lang="zh-TW" altLang="en-US">
                                      <a:latin typeface="Cambria Math"/>
                                    </a:rPr>
                                    <m:t>SH</m:t>
                                  </m:r>
                                </m:sub>
                              </m:sSub>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𝑔</m:t>
                                  </m:r>
                                </m:e>
                                <m:sup>
                                  <m:r>
                                    <m:rPr>
                                      <m:sty m:val="p"/>
                                    </m:rPr>
                                    <a:rPr lang="zh-TW" altLang="en-US">
                                      <a:latin typeface="Cambria Math"/>
                                    </a:rPr>
                                    <m:t>rr</m:t>
                                  </m:r>
                                </m:sup>
                              </m:sSup>
                            </m:e>
                            <m:sub>
                              <m:r>
                                <m:rPr>
                                  <m:sty m:val="p"/>
                                </m:rPr>
                                <a:rPr lang="zh-TW" altLang="en-US">
                                  <a:latin typeface="Cambria Math"/>
                                </a:rPr>
                                <m:t>SH</m:t>
                              </m:r>
                            </m:sub>
                          </m:sSub>
                          <m:r>
                            <a:rPr lang="zh-TW" altLang="en-US">
                              <a:latin typeface="Cambria Math"/>
                            </a:rPr>
                            <m:t>⁢</m:t>
                          </m:r>
                          <m:f>
                            <m:fPr>
                              <m:ctrlPr>
                                <a:rPr lang="zh-TW" altLang="en-US" i="1">
                                  <a:latin typeface="Cambria Math"/>
                                </a:rPr>
                              </m:ctrlPr>
                            </m:fPr>
                            <m:num>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𝑔</m:t>
                                      </m:r>
                                    </m:e>
                                    <m:sub>
                                      <m:r>
                                        <m:rPr>
                                          <m:sty m:val="p"/>
                                        </m:rPr>
                                        <a:rPr lang="zh-TW" altLang="en-US">
                                          <a:latin typeface="Cambria Math"/>
                                        </a:rPr>
                                        <m:t>tt</m:t>
                                      </m:r>
                                    </m:sub>
                                  </m:sSub>
                                </m:e>
                                <m:sup>
                                  <m:r>
                                    <m:rPr>
                                      <m:sty m:val="p"/>
                                    </m:rPr>
                                    <a:rPr lang="zh-TW" altLang="en-US">
                                      <a:latin typeface="Cambria Math"/>
                                    </a:rPr>
                                    <m:t>SH</m:t>
                                  </m:r>
                                </m:sup>
                              </m:sSup>
                            </m:num>
                            <m:den>
                              <m:r>
                                <a:rPr lang="zh-TW" altLang="en-US">
                                  <a:latin typeface="Cambria Math"/>
                                </a:rPr>
                                <m: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SH</m:t>
                                  </m:r>
                                </m:sub>
                              </m:sSub>
                            </m:den>
                          </m:f>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𝑃</m:t>
                                  </m:r>
                                </m:e>
                                <m:sup>
                                  <m:r>
                                    <a:rPr lang="zh-TW" altLang="en-US" i="1">
                                      <a:latin typeface="Cambria Math"/>
                                    </a:rPr>
                                    <m:t>𝑡</m:t>
                                  </m:r>
                                </m:sup>
                              </m:sSup>
                            </m:e>
                            <m:sub>
                              <m:r>
                                <m:rPr>
                                  <m:sty m:val="p"/>
                                </m:rPr>
                                <a:rPr lang="zh-TW" altLang="en-US">
                                  <a:latin typeface="Cambria Math"/>
                                </a:rPr>
                                <m:t>SH</m:t>
                              </m:r>
                            </m:sub>
                          </m:sSub>
                        </m:e>
                      </m:d>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𝑈</m:t>
                              </m:r>
                            </m:e>
                            <m:sup>
                              <m:r>
                                <a:rPr lang="zh-TW" altLang="en-US" i="1">
                                  <a:latin typeface="Cambria Math"/>
                                </a:rPr>
                                <m:t>𝑟</m:t>
                              </m:r>
                            </m:sup>
                          </m:sSup>
                        </m:e>
                        <m:sub>
                          <m:r>
                            <m:rPr>
                              <m:sty m:val="p"/>
                            </m:rPr>
                            <a:rPr lang="zh-TW" altLang="en-US">
                              <a:latin typeface="Cambria Math"/>
                            </a:rPr>
                            <m:t>SH</m:t>
                          </m:r>
                        </m:sub>
                      </m:sSub>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𝑃</m:t>
                                      </m:r>
                                    </m:e>
                                    <m:sup>
                                      <m:r>
                                        <a:rPr lang="zh-TW" altLang="en-US" i="1">
                                          <a:latin typeface="Cambria Math"/>
                                        </a:rPr>
                                        <m:t>𝑟</m:t>
                                      </m:r>
                                    </m:sup>
                                  </m:sSup>
                                </m:e>
                                <m:sub>
                                  <m:r>
                                    <m:rPr>
                                      <m:sty m:val="p"/>
                                    </m:rPr>
                                    <a:rPr lang="zh-TW" altLang="en-US">
                                      <a:latin typeface="Cambria Math"/>
                                    </a:rPr>
                                    <m:t>SH</m:t>
                                  </m:r>
                                </m:sub>
                              </m:sSub>
                            </m:num>
                            <m:den>
                              <m:r>
                                <a:rPr lang="zh-TW" altLang="en-US">
                                  <a:latin typeface="Cambria Math"/>
                                </a:rPr>
                                <m: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SH</m:t>
                                  </m:r>
                                </m:sub>
                              </m:sSub>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𝑔</m:t>
                                  </m:r>
                                </m:e>
                                <m:sup>
                                  <m:r>
                                    <m:rPr>
                                      <m:sty m:val="p"/>
                                    </m:rPr>
                                    <a:rPr lang="zh-TW" altLang="en-US">
                                      <a:latin typeface="Cambria Math"/>
                                    </a:rPr>
                                    <m:t>rr</m:t>
                                  </m:r>
                                </m:sup>
                              </m:sSup>
                            </m:e>
                            <m:sub>
                              <m:r>
                                <m:rPr>
                                  <m:sty m:val="p"/>
                                </m:rPr>
                                <a:rPr lang="zh-TW" altLang="en-US">
                                  <a:latin typeface="Cambria Math"/>
                                </a:rPr>
                                <m:t>SH</m:t>
                              </m:r>
                            </m:sub>
                          </m:sSub>
                          <m:r>
                            <a:rPr lang="zh-TW" altLang="en-US">
                              <a:latin typeface="Cambria Math"/>
                            </a:rPr>
                            <m:t>⁢</m:t>
                          </m:r>
                          <m:f>
                            <m:fPr>
                              <m:ctrlPr>
                                <a:rPr lang="zh-TW" altLang="en-US" i="1">
                                  <a:latin typeface="Cambria Math"/>
                                </a:rPr>
                              </m:ctrlPr>
                            </m:fPr>
                            <m:num>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𝑔</m:t>
                                      </m:r>
                                    </m:e>
                                    <m:sub>
                                      <m:r>
                                        <m:rPr>
                                          <m:sty m:val="p"/>
                                        </m:rPr>
                                        <a:rPr lang="zh-TW" altLang="en-US">
                                          <a:latin typeface="Cambria Math"/>
                                        </a:rPr>
                                        <m:t>rr</m:t>
                                      </m:r>
                                    </m:sub>
                                  </m:sSub>
                                </m:e>
                                <m:sup>
                                  <m:r>
                                    <m:rPr>
                                      <m:sty m:val="p"/>
                                    </m:rPr>
                                    <a:rPr lang="zh-TW" altLang="en-US">
                                      <a:latin typeface="Cambria Math"/>
                                    </a:rPr>
                                    <m:t>SH</m:t>
                                  </m:r>
                                </m:sup>
                              </m:sSup>
                            </m:num>
                            <m:den>
                              <m:r>
                                <a:rPr lang="zh-TW" altLang="en-US">
                                  <a:latin typeface="Cambria Math"/>
                                </a:rPr>
                                <m: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SH</m:t>
                                  </m:r>
                                </m:sub>
                              </m:sSub>
                            </m:den>
                          </m:f>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𝑃</m:t>
                                  </m:r>
                                </m:e>
                                <m:sup>
                                  <m:r>
                                    <a:rPr lang="zh-TW" altLang="en-US" i="1">
                                      <a:latin typeface="Cambria Math"/>
                                    </a:rPr>
                                    <m:t>𝑟</m:t>
                                  </m:r>
                                </m:sup>
                              </m:sSup>
                            </m:e>
                            <m:sub>
                              <m:r>
                                <m:rPr>
                                  <m:sty m:val="p"/>
                                </m:rPr>
                                <a:rPr lang="zh-TW" altLang="en-US">
                                  <a:latin typeface="Cambria Math"/>
                                </a:rPr>
                                <m:t>SH</m:t>
                              </m:r>
                            </m:sub>
                          </m:sSub>
                        </m:e>
                      </m:d>
                      <m:r>
                        <a:rPr lang="zh-TW" altLang="en-US">
                          <a:latin typeface="Cambria Math"/>
                        </a:rPr>
                        <m:t>=0</m:t>
                      </m:r>
                    </m:oMath>
                  </m:oMathPara>
                </a14:m>
                <a:endParaRPr lang="zh-TW"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flipH="1">
                <a:off x="481012" y="1062226"/>
                <a:ext cx="8181975" cy="727700"/>
              </a:xfrm>
              <a:prstGeom prst="rect">
                <a:avLst/>
              </a:prstGeom>
              <a:blipFill rotWithShape="1">
                <a:blip r:embed="rId4"/>
                <a:stretch>
                  <a:fillRect/>
                </a:stretch>
              </a:blipFill>
            </p:spPr>
            <p:txBody>
              <a:bodyPr/>
              <a:lstStyle/>
              <a:p>
                <a:r>
                  <a:rPr lang="zh-TW" altLang="en-US">
                    <a:noFill/>
                  </a:rPr>
                  <a:t> </a:t>
                </a:r>
              </a:p>
            </p:txBody>
          </p:sp>
        </mc:Fallback>
      </mc:AlternateContent>
      <p:cxnSp>
        <p:nvCxnSpPr>
          <p:cNvPr id="16" name="Straight Connector 15"/>
          <p:cNvCxnSpPr/>
          <p:nvPr/>
        </p:nvCxnSpPr>
        <p:spPr>
          <a:xfrm flipH="1" flipV="1">
            <a:off x="4295776" y="2590801"/>
            <a:ext cx="1924049" cy="4952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619876" y="2587053"/>
            <a:ext cx="1924049" cy="4952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2806799" y="4307021"/>
            <a:ext cx="2336701" cy="684079"/>
            <a:chOff x="2806799" y="4307021"/>
            <a:chExt cx="2336701" cy="684079"/>
          </a:xfrm>
        </p:grpSpPr>
        <p:sp>
          <p:nvSpPr>
            <p:cNvPr id="41" name="TextBox 40"/>
            <p:cNvSpPr txBox="1"/>
            <p:nvPr/>
          </p:nvSpPr>
          <p:spPr>
            <a:xfrm>
              <a:off x="2806799" y="4307021"/>
              <a:ext cx="212757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Time dilation factor</a:t>
              </a:r>
              <a:endParaRPr lang="zh-TW" altLang="en-US" dirty="0" smtClean="0">
                <a:latin typeface="Cambria Math" pitchFamily="18" charset="0"/>
                <a:ea typeface="Cambria Math" pitchFamily="18" charset="0"/>
              </a:endParaRPr>
            </a:p>
          </p:txBody>
        </p:sp>
        <p:cxnSp>
          <p:nvCxnSpPr>
            <p:cNvPr id="43" name="Straight Arrow Connector 42"/>
            <p:cNvCxnSpPr>
              <a:stCxn id="41" idx="3"/>
            </p:cNvCxnSpPr>
            <p:nvPr/>
          </p:nvCxnSpPr>
          <p:spPr>
            <a:xfrm>
              <a:off x="4934369" y="4491687"/>
              <a:ext cx="209131" cy="49941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1587599" y="5838825"/>
            <a:ext cx="3136801" cy="446658"/>
            <a:chOff x="1587599" y="5838825"/>
            <a:chExt cx="3136801" cy="446658"/>
          </a:xfrm>
        </p:grpSpPr>
        <p:sp>
          <p:nvSpPr>
            <p:cNvPr id="40" name="TextBox 39"/>
            <p:cNvSpPr txBox="1"/>
            <p:nvPr/>
          </p:nvSpPr>
          <p:spPr>
            <a:xfrm>
              <a:off x="1587599" y="5916151"/>
              <a:ext cx="270817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General Relativistic Term!</a:t>
              </a:r>
              <a:endParaRPr lang="zh-TW" altLang="en-US" dirty="0" smtClean="0">
                <a:latin typeface="Cambria Math" pitchFamily="18" charset="0"/>
                <a:ea typeface="Cambria Math" pitchFamily="18" charset="0"/>
              </a:endParaRPr>
            </a:p>
          </p:txBody>
        </p:sp>
        <p:cxnSp>
          <p:nvCxnSpPr>
            <p:cNvPr id="45" name="Straight Arrow Connector 44"/>
            <p:cNvCxnSpPr>
              <a:stCxn id="40" idx="3"/>
            </p:cNvCxnSpPr>
            <p:nvPr/>
          </p:nvCxnSpPr>
          <p:spPr>
            <a:xfrm flipV="1">
              <a:off x="4295776" y="5838825"/>
              <a:ext cx="428624" cy="26199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843370" y="5667375"/>
            <a:ext cx="4181658" cy="987440"/>
            <a:chOff x="4843370" y="5667375"/>
            <a:chExt cx="4181658" cy="987440"/>
          </a:xfrm>
        </p:grpSpPr>
        <p:sp>
          <p:nvSpPr>
            <p:cNvPr id="39" name="TextBox 38"/>
            <p:cNvSpPr txBox="1"/>
            <p:nvPr/>
          </p:nvSpPr>
          <p:spPr>
            <a:xfrm>
              <a:off x="4843370" y="6285483"/>
              <a:ext cx="418165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Newtonian Gravity with relativistic mass</a:t>
              </a:r>
              <a:endParaRPr lang="zh-TW" altLang="en-US" dirty="0" smtClean="0">
                <a:latin typeface="Cambria Math" pitchFamily="18" charset="0"/>
                <a:ea typeface="Cambria Math" pitchFamily="18" charset="0"/>
              </a:endParaRPr>
            </a:p>
          </p:txBody>
        </p:sp>
        <p:cxnSp>
          <p:nvCxnSpPr>
            <p:cNvPr id="47" name="Straight Arrow Connector 46"/>
            <p:cNvCxnSpPr>
              <a:stCxn id="39" idx="0"/>
            </p:cNvCxnSpPr>
            <p:nvPr/>
          </p:nvCxnSpPr>
          <p:spPr>
            <a:xfrm flipH="1" flipV="1">
              <a:off x="6219825" y="5667375"/>
              <a:ext cx="714374" cy="6181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823329" y="3402276"/>
            <a:ext cx="5497339" cy="720197"/>
            <a:chOff x="1823329" y="3402276"/>
            <a:chExt cx="5497339" cy="720197"/>
          </a:xfrm>
        </p:grpSpPr>
        <mc:AlternateContent xmlns:mc="http://schemas.openxmlformats.org/markup-compatibility/2006" xmlns:a14="http://schemas.microsoft.com/office/drawing/2010/main">
          <mc:Choice Requires="a14">
            <p:sp>
              <p:nvSpPr>
                <p:cNvPr id="20" name="TextBox 19"/>
                <p:cNvSpPr txBox="1"/>
                <p:nvPr/>
              </p:nvSpPr>
              <p:spPr>
                <a:xfrm>
                  <a:off x="1823329" y="3402276"/>
                  <a:ext cx="5497339" cy="7201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sSup>
                              <m:sSupPr>
                                <m:ctrlPr>
                                  <a:rPr lang="zh-TW" altLang="en-US" i="1">
                                    <a:latin typeface="Cambria Math"/>
                                  </a:rPr>
                                </m:ctrlPr>
                              </m:sSupPr>
                              <m:e>
                                <m:r>
                                  <a:rPr lang="zh-TW" altLang="en-US" i="1">
                                    <a:latin typeface="Cambria Math"/>
                                  </a:rPr>
                                  <m:t>𝑈</m:t>
                                </m:r>
                              </m:e>
                              <m:sup>
                                <m:r>
                                  <a:rPr lang="zh-TW" altLang="en-US" i="1">
                                    <a:latin typeface="Cambria Math"/>
                                  </a:rPr>
                                  <m:t>𝑡</m:t>
                                </m:r>
                              </m:sup>
                            </m:sSup>
                          </m:e>
                          <m:sub>
                            <m:r>
                              <m:rPr>
                                <m:sty m:val="p"/>
                              </m:rPr>
                              <a:rPr lang="zh-TW" altLang="en-US">
                                <a:latin typeface="Cambria Math"/>
                              </a:rPr>
                              <m:t>SH</m:t>
                            </m:r>
                          </m:sub>
                        </m:sSub>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𝑃</m:t>
                                    </m:r>
                                  </m:e>
                                  <m:sup>
                                    <m:r>
                                      <a:rPr lang="zh-TW" altLang="en-US" i="1">
                                        <a:latin typeface="Cambria Math"/>
                                      </a:rPr>
                                      <m:t>𝑟</m:t>
                                    </m:r>
                                  </m:sup>
                                </m:sSup>
                              </m:e>
                              <m:sub>
                                <m:r>
                                  <m:rPr>
                                    <m:sty m:val="p"/>
                                  </m:rPr>
                                  <a:rPr lang="zh-TW" altLang="en-US">
                                    <a:latin typeface="Cambria Math"/>
                                  </a:rPr>
                                  <m:t>FIX</m:t>
                                </m:r>
                              </m:sub>
                            </m:sSub>
                          </m:num>
                          <m:den>
                            <m:r>
                              <a:rPr lang="zh-TW" altLang="en-US">
                                <a:latin typeface="Cambria Math"/>
                              </a:rPr>
                              <m:t>𝜕</m:t>
                            </m:r>
                            <m:sSub>
                              <m:sSubPr>
                                <m:ctrlPr>
                                  <a:rPr lang="zh-TW" altLang="en-US" i="1">
                                    <a:latin typeface="Cambria Math"/>
                                  </a:rPr>
                                </m:ctrlPr>
                              </m:sSubPr>
                              <m:e>
                                <m:r>
                                  <a:rPr lang="zh-TW" altLang="en-US" i="1">
                                    <a:latin typeface="Cambria Math"/>
                                  </a:rPr>
                                  <m:t>𝑡</m:t>
                                </m:r>
                              </m:e>
                              <m:sub>
                                <m:r>
                                  <m:rPr>
                                    <m:sty m:val="p"/>
                                  </m:rPr>
                                  <a:rPr lang="zh-TW" altLang="en-US">
                                    <a:latin typeface="Cambria Math"/>
                                  </a:rPr>
                                  <m:t>SH</m:t>
                                </m:r>
                              </m:sub>
                            </m:sSub>
                          </m:den>
                        </m:f>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𝑈</m:t>
                                </m:r>
                              </m:e>
                              <m:sup>
                                <m:r>
                                  <a:rPr lang="zh-TW" altLang="en-US" i="1">
                                    <a:latin typeface="Cambria Math"/>
                                  </a:rPr>
                                  <m:t>𝑟</m:t>
                                </m:r>
                              </m:sup>
                            </m:sSup>
                          </m:e>
                          <m:sub>
                            <m:r>
                              <m:rPr>
                                <m:sty m:val="p"/>
                              </m:rPr>
                              <a:rPr lang="zh-TW" altLang="en-US">
                                <a:latin typeface="Cambria Math"/>
                              </a:rPr>
                              <m:t>SH</m:t>
                            </m:r>
                          </m:sub>
                        </m:sSub>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𝑃</m:t>
                                    </m:r>
                                  </m:e>
                                  <m:sup>
                                    <m:r>
                                      <a:rPr lang="zh-TW" altLang="en-US" i="1">
                                        <a:latin typeface="Cambria Math"/>
                                      </a:rPr>
                                      <m:t>𝑟</m:t>
                                    </m:r>
                                  </m:sup>
                                </m:sSup>
                              </m:e>
                              <m:sub>
                                <m:r>
                                  <m:rPr>
                                    <m:sty m:val="p"/>
                                  </m:rPr>
                                  <a:rPr lang="zh-TW" altLang="en-US">
                                    <a:latin typeface="Cambria Math"/>
                                  </a:rPr>
                                  <m:t>FIX</m:t>
                                </m:r>
                              </m:sub>
                            </m:sSub>
                          </m:num>
                          <m:den>
                            <m:r>
                              <a:rPr lang="zh-TW" altLang="en-US">
                                <a:latin typeface="Cambria Math"/>
                              </a:rPr>
                              <m: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SH</m:t>
                                </m:r>
                              </m:sub>
                            </m:sSub>
                          </m:den>
                        </m:f>
                        <m:r>
                          <a:rPr lang="zh-TW" altLang="en-US">
                            <a:latin typeface="Cambria Math"/>
                          </a:rPr>
                          <m:t>−</m:t>
                        </m:r>
                        <m:f>
                          <m:fPr>
                            <m:ctrlPr>
                              <a:rPr lang="zh-TW" altLang="en-US" i="1">
                                <a:latin typeface="Cambria Math"/>
                              </a:rPr>
                            </m:ctrlPr>
                          </m:fPr>
                          <m:num>
                            <m:sSub>
                              <m:sSubPr>
                                <m:ctrlPr>
                                  <a:rPr lang="zh-TW" altLang="en-US" i="1">
                                    <a:latin typeface="Cambria Math"/>
                                  </a:rPr>
                                </m:ctrlPr>
                              </m:sSubPr>
                              <m:e>
                                <m:sSup>
                                  <m:sSupPr>
                                    <m:ctrlPr>
                                      <a:rPr lang="zh-TW" altLang="en-US" i="1">
                                        <a:latin typeface="Cambria Math"/>
                                      </a:rPr>
                                    </m:ctrlPr>
                                  </m:sSupPr>
                                  <m:e>
                                    <m:r>
                                      <a:rPr lang="zh-TW" altLang="en-US" i="1">
                                        <a:latin typeface="Cambria Math"/>
                                      </a:rPr>
                                      <m:t>𝑃</m:t>
                                    </m:r>
                                  </m:e>
                                  <m:sup>
                                    <m:r>
                                      <a:rPr lang="zh-TW" altLang="en-US" i="1">
                                        <a:latin typeface="Cambria Math"/>
                                      </a:rPr>
                                      <m:t>𝑡</m:t>
                                    </m:r>
                                  </m:sup>
                                </m:sSup>
                              </m:e>
                              <m:sub>
                                <m:r>
                                  <m:rPr>
                                    <m:sty m:val="p"/>
                                  </m:rPr>
                                  <a:rPr lang="zh-TW" altLang="en-US">
                                    <a:latin typeface="Cambria Math"/>
                                  </a:rPr>
                                  <m:t>SH</m:t>
                                </m:r>
                              </m:sub>
                            </m:sSub>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𝑈</m:t>
                                    </m:r>
                                  </m:e>
                                  <m:sup>
                                    <m:r>
                                      <a:rPr lang="zh-TW" altLang="en-US" i="1">
                                        <a:latin typeface="Cambria Math"/>
                                      </a:rPr>
                                      <m:t>𝑡</m:t>
                                    </m:r>
                                  </m:sup>
                                </m:sSup>
                              </m:e>
                              <m:sub>
                                <m:r>
                                  <m:rPr>
                                    <m:sty m:val="p"/>
                                  </m:rPr>
                                  <a:rPr lang="zh-TW" altLang="en-US">
                                    <a:latin typeface="Cambria Math"/>
                                  </a:rPr>
                                  <m:t>SH</m:t>
                                </m:r>
                              </m:sub>
                            </m:sSub>
                          </m:num>
                          <m:den>
                            <m:rad>
                              <m:radPr>
                                <m:degHide m:val="on"/>
                                <m:ctrlPr>
                                  <a:rPr lang="zh-TW" altLang="en-US" i="1">
                                    <a:latin typeface="Cambria Math"/>
                                  </a:rPr>
                                </m:ctrlPr>
                              </m:radPr>
                              <m:deg/>
                              <m:e>
                                <m:sSub>
                                  <m:sSubPr>
                                    <m:ctrlPr>
                                      <a:rPr lang="zh-TW" altLang="en-US" i="1">
                                        <a:latin typeface="Cambria Math"/>
                                      </a:rPr>
                                    </m:ctrlPr>
                                  </m:sSubPr>
                                  <m:e>
                                    <m:r>
                                      <a:rPr lang="zh-TW" altLang="en-US" i="1">
                                        <a:latin typeface="Cambria Math"/>
                                      </a:rPr>
                                      <m:t>𝑔</m:t>
                                    </m:r>
                                  </m:e>
                                  <m:sub>
                                    <m:r>
                                      <m:rPr>
                                        <m:sty m:val="p"/>
                                      </m:rPr>
                                      <a:rPr lang="zh-TW" altLang="en-US">
                                        <a:latin typeface="Cambria Math"/>
                                      </a:rPr>
                                      <m:t>rr</m:t>
                                    </m:r>
                                  </m:sub>
                                </m:sSub>
                              </m:e>
                            </m:rad>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f>
                          <m:fPr>
                            <m:ctrlPr>
                              <a:rPr lang="zh-TW" altLang="en-US" i="1">
                                <a:latin typeface="Cambria Math"/>
                              </a:rPr>
                            </m:ctrlPr>
                          </m:fPr>
                          <m:num>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𝑔</m:t>
                                    </m:r>
                                  </m:e>
                                  <m:sub>
                                    <m:r>
                                      <m:rPr>
                                        <m:sty m:val="p"/>
                                      </m:rPr>
                                      <a:rPr lang="zh-TW" altLang="en-US">
                                        <a:latin typeface="Cambria Math"/>
                                      </a:rPr>
                                      <m:t>tt</m:t>
                                    </m:r>
                                  </m:sub>
                                </m:sSub>
                              </m:e>
                              <m:sup>
                                <m:r>
                                  <m:rPr>
                                    <m:sty m:val="p"/>
                                  </m:rPr>
                                  <a:rPr lang="zh-TW" altLang="en-US">
                                    <a:latin typeface="Cambria Math"/>
                                  </a:rPr>
                                  <m:t>SH</m:t>
                                </m:r>
                              </m:sup>
                            </m:sSup>
                          </m:num>
                          <m:den>
                            <m:r>
                              <a:rPr lang="zh-TW" altLang="en-US">
                                <a:latin typeface="Cambria Math"/>
                              </a:rPr>
                              <m: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SH</m:t>
                                </m:r>
                              </m:sub>
                            </m:sSub>
                          </m:den>
                        </m:f>
                        <m:r>
                          <a:rPr lang="zh-TW" altLang="en-US">
                            <a:latin typeface="Cambria Math"/>
                          </a:rPr>
                          <m:t>=0</m:t>
                        </m:r>
                      </m:oMath>
                    </m:oMathPara>
                  </a14:m>
                  <a:endParaRPr lang="zh-TW"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1823329" y="3402276"/>
                  <a:ext cx="5497339" cy="720197"/>
                </a:xfrm>
                <a:prstGeom prst="rect">
                  <a:avLst/>
                </a:prstGeom>
                <a:blipFill rotWithShape="1">
                  <a:blip r:embed="rId5"/>
                  <a:stretch>
                    <a:fillRect/>
                  </a:stretch>
                </a:blipFill>
              </p:spPr>
              <p:txBody>
                <a:bodyPr/>
                <a:lstStyle/>
                <a:p>
                  <a:r>
                    <a:rPr lang="zh-TW" altLang="en-US">
                      <a:noFill/>
                    </a:rPr>
                    <a:t> </a:t>
                  </a:r>
                </a:p>
              </p:txBody>
            </p:sp>
          </mc:Fallback>
        </mc:AlternateContent>
        <p:cxnSp>
          <p:nvCxnSpPr>
            <p:cNvPr id="30" name="Straight Connector 29"/>
            <p:cNvCxnSpPr/>
            <p:nvPr/>
          </p:nvCxnSpPr>
          <p:spPr>
            <a:xfrm>
              <a:off x="4857750" y="4122473"/>
              <a:ext cx="207644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2166950" y="4491687"/>
            <a:ext cx="6697666" cy="1442951"/>
            <a:chOff x="2166950" y="4491687"/>
            <a:chExt cx="6697666" cy="1442951"/>
          </a:xfrm>
        </p:grpSpPr>
        <mc:AlternateContent xmlns:mc="http://schemas.openxmlformats.org/markup-compatibility/2006" xmlns:a14="http://schemas.microsoft.com/office/drawing/2010/main">
          <mc:Choice Requires="a14">
            <p:sp>
              <p:nvSpPr>
                <p:cNvPr id="38" name="TextBox 37"/>
                <p:cNvSpPr txBox="1"/>
                <p:nvPr/>
              </p:nvSpPr>
              <p:spPr>
                <a:xfrm>
                  <a:off x="2166950" y="4924425"/>
                  <a:ext cx="4810099" cy="10102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sSub>
                              <m:sSubPr>
                                <m:ctrlPr>
                                  <a:rPr lang="zh-TW" altLang="en-US" i="1">
                                    <a:latin typeface="Cambria Math"/>
                                  </a:rPr>
                                </m:ctrlPr>
                              </m:sSubPr>
                              <m:e>
                                <m:sSup>
                                  <m:sSupPr>
                                    <m:ctrlPr>
                                      <a:rPr lang="zh-TW" altLang="en-US" i="1">
                                        <a:latin typeface="Cambria Math"/>
                                      </a:rPr>
                                    </m:ctrlPr>
                                  </m:sSupPr>
                                  <m:e>
                                    <m:r>
                                      <m:rPr>
                                        <m:sty m:val="p"/>
                                      </m:rPr>
                                      <a:rPr lang="zh-TW" altLang="en-US">
                                        <a:latin typeface="Cambria Math"/>
                                      </a:rPr>
                                      <m:t>dP</m:t>
                                    </m:r>
                                  </m:e>
                                  <m:sup>
                                    <m:r>
                                      <a:rPr lang="zh-TW" altLang="en-US" i="1">
                                        <a:latin typeface="Cambria Math"/>
                                      </a:rPr>
                                      <m:t>𝑟</m:t>
                                    </m:r>
                                  </m:sup>
                                </m:sSup>
                              </m:e>
                              <m:sub>
                                <m:r>
                                  <m:rPr>
                                    <m:sty m:val="p"/>
                                  </m:rPr>
                                  <a:rPr lang="zh-TW" altLang="en-US">
                                    <a:latin typeface="Cambria Math"/>
                                  </a:rPr>
                                  <m:t>FIX</m:t>
                                </m:r>
                              </m:sub>
                            </m:sSub>
                          </m:num>
                          <m:den>
                            <m:r>
                              <m:rPr>
                                <m:sty m:val="p"/>
                              </m:rPr>
                              <a:rPr lang="zh-TW" altLang="en-US">
                                <a:latin typeface="Cambria Math"/>
                              </a:rPr>
                              <m:t>dτ</m:t>
                            </m:r>
                          </m:den>
                        </m:f>
                        <m:r>
                          <a:rPr lang="zh-TW" altLang="en-US">
                            <a:latin typeface="Cambria Math"/>
                          </a:rPr>
                          <m:t>=</m:t>
                        </m:r>
                        <m:f>
                          <m:fPr>
                            <m:ctrlPr>
                              <a:rPr lang="zh-TW" altLang="en-US" i="1">
                                <a:latin typeface="Cambria Math"/>
                              </a:rPr>
                            </m:ctrlPr>
                          </m:fPr>
                          <m:num>
                            <m:r>
                              <a:rPr lang="zh-TW" altLang="en-US" i="1">
                                <a:latin typeface="Cambria Math"/>
                              </a:rPr>
                              <m:t>𝑑</m:t>
                            </m:r>
                            <m:r>
                              <a:rPr lang="zh-TW" altLang="en-US">
                                <a:latin typeface="Cambria Math"/>
                              </a:rPr>
                              <m:t>⁢</m:t>
                            </m:r>
                            <m:d>
                              <m:dPr>
                                <m:ctrlPr>
                                  <a:rPr lang="zh-TW" altLang="en-US" i="1">
                                    <a:latin typeface="Cambria Math"/>
                                  </a:rPr>
                                </m:ctrlPr>
                              </m:dPr>
                              <m:e>
                                <m:sSub>
                                  <m:sSubPr>
                                    <m:ctrlPr>
                                      <a:rPr lang="zh-TW" altLang="en-US" i="1">
                                        <a:latin typeface="Cambria Math"/>
                                      </a:rPr>
                                    </m:ctrlPr>
                                  </m:sSubPr>
                                  <m:e>
                                    <m:r>
                                      <m:rPr>
                                        <m:sty m:val="p"/>
                                      </m:rPr>
                                      <a:rPr lang="zh-TW" altLang="en-US">
                                        <a:latin typeface="Cambria Math"/>
                                      </a:rPr>
                                      <m:t>γm</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𝑟</m:t>
                                        </m:r>
                                      </m:e>
                                    </m:acc>
                                  </m:sup>
                                </m:sSup>
                              </m:e>
                            </m:d>
                          </m:num>
                          <m:den>
                            <m:r>
                              <m:rPr>
                                <m:sty m:val="p"/>
                              </m:rPr>
                              <a:rPr lang="zh-TW" altLang="en-US">
                                <a:latin typeface="Cambria Math"/>
                              </a:rPr>
                              <m:t>dτ</m:t>
                            </m:r>
                          </m:den>
                        </m:f>
                        <m:r>
                          <a:rPr lang="zh-TW" altLang="en-US">
                            <a:latin typeface="Cambria Math"/>
                          </a:rPr>
                          <m:t>=−</m:t>
                        </m:r>
                        <m:f>
                          <m:fPr>
                            <m:ctrlPr>
                              <a:rPr lang="zh-TW" altLang="en-US" i="1">
                                <a:latin typeface="Cambria Math"/>
                              </a:rPr>
                            </m:ctrlPr>
                          </m:fPr>
                          <m:num>
                            <m:r>
                              <a:rPr lang="zh-TW" altLang="en-US" i="1">
                                <a:latin typeface="Cambria Math"/>
                              </a:rPr>
                              <m:t>𝛾</m:t>
                            </m:r>
                          </m:num>
                          <m:den>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r>
                                      <m:rPr>
                                        <m:sty m:val="p"/>
                                      </m:rPr>
                                      <a:rPr lang="zh-TW" altLang="en-US">
                                        <a:latin typeface="Cambria Math"/>
                                      </a:rPr>
                                      <m:t>rs</m:t>
                                    </m:r>
                                  </m:num>
                                  <m:den>
                                    <m:r>
                                      <a:rPr lang="zh-TW" altLang="en-US" i="1">
                                        <a:latin typeface="Cambria Math"/>
                                      </a:rPr>
                                      <m:t>𝑟</m:t>
                                    </m:r>
                                  </m:den>
                                </m:f>
                              </m:e>
                            </m:rad>
                          </m:den>
                        </m:f>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i="1">
                                    <a:latin typeface="Cambria Math"/>
                                  </a:rPr>
                                  <m:t>𝐺</m:t>
                                </m:r>
                                <m:r>
                                  <a:rPr lang="zh-TW" altLang="en-US">
                                    <a:latin typeface="Cambria Math"/>
                                  </a:rPr>
                                  <m:t>⁢</m:t>
                                </m:r>
                                <m:r>
                                  <a:rPr lang="zh-TW" altLang="en-US" i="1">
                                    <a:latin typeface="Cambria Math"/>
                                  </a:rPr>
                                  <m:t>𝑀</m:t>
                                </m:r>
                                <m:r>
                                  <a:rPr lang="zh-TW" altLang="en-US">
                                    <a:latin typeface="Cambria Math"/>
                                  </a:rPr>
                                  <m:t>⁢</m:t>
                                </m:r>
                                <m:d>
                                  <m:dPr>
                                    <m:ctrlPr>
                                      <a:rPr lang="zh-TW" altLang="en-US" i="1">
                                        <a:latin typeface="Cambria Math"/>
                                      </a:rPr>
                                    </m:ctrlPr>
                                  </m:dPr>
                                  <m:e>
                                    <m:sSub>
                                      <m:sSubPr>
                                        <m:ctrlPr>
                                          <a:rPr lang="zh-TW" altLang="en-US" i="1">
                                            <a:latin typeface="Cambria Math"/>
                                          </a:rPr>
                                        </m:ctrlPr>
                                      </m:sSubPr>
                                      <m:e>
                                        <m:r>
                                          <m:rPr>
                                            <m:sty m:val="p"/>
                                          </m:rPr>
                                          <a:rPr lang="zh-TW" altLang="en-US">
                                            <a:latin typeface="Cambria Math"/>
                                          </a:rPr>
                                          <m:t>γm</m:t>
                                        </m:r>
                                      </m:e>
                                      <m:sub>
                                        <m:r>
                                          <a:rPr lang="zh-TW" altLang="en-US">
                                            <a:latin typeface="Cambria Math"/>
                                          </a:rPr>
                                          <m:t>0</m:t>
                                        </m:r>
                                      </m:sub>
                                    </m:sSub>
                                  </m:e>
                                </m:d>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e>
                        </m:d>
                      </m:oMath>
                    </m:oMathPara>
                  </a14:m>
                  <a:endParaRPr lang="zh-TW" alt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2166950" y="4924425"/>
                  <a:ext cx="4810099" cy="1010213"/>
                </a:xfrm>
                <a:prstGeom prst="rect">
                  <a:avLst/>
                </a:prstGeom>
                <a:blipFill rotWithShape="1">
                  <a:blip r:embed="rId6"/>
                  <a:stretch>
                    <a:fillRect/>
                  </a:stretch>
                </a:blipFill>
              </p:spPr>
              <p:txBody>
                <a:bodyPr/>
                <a:lstStyle/>
                <a:p>
                  <a:r>
                    <a:rPr lang="zh-TW" altLang="en-US">
                      <a:noFill/>
                    </a:rPr>
                    <a:t> </a:t>
                  </a:r>
                </a:p>
              </p:txBody>
            </p:sp>
          </mc:Fallback>
        </mc:AlternateContent>
        <p:sp>
          <p:nvSpPr>
            <p:cNvPr id="51" name="TextBox 50"/>
            <p:cNvSpPr txBox="1"/>
            <p:nvPr/>
          </p:nvSpPr>
          <p:spPr>
            <a:xfrm>
              <a:off x="5618791" y="4491687"/>
              <a:ext cx="324582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It’s from the gradient operator!</a:t>
              </a:r>
              <a:endParaRPr lang="zh-TW" altLang="en-US"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42509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smtClean="0"/>
              <a:t>Conserved Quantities –1-forms are useful</a:t>
            </a:r>
            <a:r>
              <a:rPr lang="zh-TW" altLang="en-US" sz="3200" dirty="0" smtClean="0"/>
              <a:t>！</a:t>
            </a:r>
            <a:endParaRPr lang="zh-TW" altLang="en-US" sz="3200" dirty="0"/>
          </a:p>
        </p:txBody>
      </p:sp>
      <mc:AlternateContent xmlns:mc="http://schemas.openxmlformats.org/markup-compatibility/2006" xmlns:a14="http://schemas.microsoft.com/office/drawing/2010/main">
        <mc:Choice Requires="a14">
          <p:sp>
            <p:nvSpPr>
              <p:cNvPr id="3" name="TextBox 2"/>
              <p:cNvSpPr txBox="1"/>
              <p:nvPr/>
            </p:nvSpPr>
            <p:spPr>
              <a:xfrm>
                <a:off x="196048" y="1668169"/>
                <a:ext cx="8457251" cy="8059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altLang="zh-TW" dirty="0">
                          <a:latin typeface="Cambria Math" pitchFamily="18" charset="0"/>
                          <a:ea typeface="Cambria Math" pitchFamily="18" charset="0"/>
                        </a:rPr>
                        <m:t>Again</m:t>
                      </m:r>
                      <m:r>
                        <m:rPr>
                          <m:nor/>
                        </m:rPr>
                        <a:rPr lang="en-US" altLang="zh-TW" dirty="0">
                          <a:latin typeface="Cambria Math" pitchFamily="18" charset="0"/>
                          <a:ea typeface="Cambria Math" pitchFamily="18" charset="0"/>
                        </a:rPr>
                        <m:t> </m:t>
                      </m:r>
                      <m:r>
                        <m:rPr>
                          <m:nor/>
                        </m:rPr>
                        <a:rPr lang="en-US" altLang="zh-TW" dirty="0">
                          <a:latin typeface="Cambria Math" pitchFamily="18" charset="0"/>
                          <a:ea typeface="Cambria Math" pitchFamily="18" charset="0"/>
                        </a:rPr>
                        <m:t>the</m:t>
                      </m:r>
                      <m:r>
                        <m:rPr>
                          <m:nor/>
                        </m:rPr>
                        <a:rPr lang="en-US" altLang="zh-TW" dirty="0">
                          <a:latin typeface="Cambria Math" pitchFamily="18" charset="0"/>
                          <a:ea typeface="Cambria Math" pitchFamily="18" charset="0"/>
                        </a:rPr>
                        <m:t> </m:t>
                      </m:r>
                      <m:r>
                        <m:rPr>
                          <m:nor/>
                        </m:rPr>
                        <a:rPr lang="en-US" altLang="zh-TW" dirty="0">
                          <a:latin typeface="Cambria Math" pitchFamily="18" charset="0"/>
                          <a:ea typeface="Cambria Math" pitchFamily="18" charset="0"/>
                        </a:rPr>
                        <m:t>equation</m:t>
                      </m:r>
                      <m:r>
                        <m:rPr>
                          <m:nor/>
                        </m:rPr>
                        <a:rPr lang="en-US" altLang="zh-TW" dirty="0">
                          <a:latin typeface="Cambria Math" pitchFamily="18" charset="0"/>
                          <a:ea typeface="Cambria Math" pitchFamily="18" charset="0"/>
                        </a:rPr>
                        <m:t> </m:t>
                      </m:r>
                      <m:r>
                        <m:rPr>
                          <m:nor/>
                        </m:rPr>
                        <a:rPr lang="en-US" altLang="zh-TW" dirty="0">
                          <a:latin typeface="Cambria Math" pitchFamily="18" charset="0"/>
                          <a:ea typeface="Cambria Math" pitchFamily="18" charset="0"/>
                        </a:rPr>
                        <m:t>of</m:t>
                      </m:r>
                      <m:r>
                        <m:rPr>
                          <m:nor/>
                        </m:rPr>
                        <a:rPr lang="en-US" altLang="zh-TW" dirty="0">
                          <a:latin typeface="Cambria Math" pitchFamily="18" charset="0"/>
                          <a:ea typeface="Cambria Math" pitchFamily="18" charset="0"/>
                        </a:rPr>
                        <m:t> </m:t>
                      </m:r>
                      <m:r>
                        <m:rPr>
                          <m:nor/>
                        </m:rPr>
                        <a:rPr lang="en-US" altLang="zh-TW" dirty="0">
                          <a:latin typeface="Cambria Math" pitchFamily="18" charset="0"/>
                          <a:ea typeface="Cambria Math" pitchFamily="18" charset="0"/>
                        </a:rPr>
                        <m:t>motion</m:t>
                      </m:r>
                      <m:r>
                        <m:rPr>
                          <m:nor/>
                        </m:rPr>
                        <a:rPr lang="en-US" altLang="zh-TW" dirty="0">
                          <a:latin typeface="Cambria Math" pitchFamily="18" charset="0"/>
                          <a:ea typeface="Cambria Math" pitchFamily="18" charset="0"/>
                        </a:rPr>
                        <m:t> </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𝑑</m:t>
                                  </m:r>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𝑃</m:t>
                                      </m:r>
                                    </m:e>
                                  </m:groupChr>
                                </m:num>
                                <m:den>
                                  <m:r>
                                    <m:rPr>
                                      <m:sty m:val="p"/>
                                    </m:rPr>
                                    <a:rPr lang="zh-TW" altLang="en-US">
                                      <a:latin typeface="Cambria Math"/>
                                    </a:rPr>
                                    <m:t>dτ</m:t>
                                  </m:r>
                                </m:den>
                              </m:f>
                            </m:e>
                          </m:d>
                        </m:e>
                        <m:sup>
                          <m:r>
                            <a:rPr lang="zh-TW" altLang="en-US" i="1">
                              <a:latin typeface="Cambria Math"/>
                            </a:rPr>
                            <m:t>𝛼</m:t>
                          </m:r>
                        </m:sup>
                      </m:sSup>
                      <m:r>
                        <a:rPr lang="zh-TW" altLang="en-US">
                          <a:latin typeface="Cambria Math"/>
                        </a:rPr>
                        <m:t>=</m:t>
                      </m:r>
                      <m:sSup>
                        <m:sSupPr>
                          <m:ctrlPr>
                            <a:rPr lang="zh-TW" altLang="en-US" i="1">
                              <a:latin typeface="Cambria Math"/>
                            </a:rPr>
                          </m:ctrlPr>
                        </m:sSupPr>
                        <m:e>
                          <m:d>
                            <m:dPr>
                              <m:begChr m:val="["/>
                              <m:endChr m:val="]"/>
                              <m:ctrlPr>
                                <a:rPr lang="zh-TW" altLang="en-US" i="1">
                                  <a:latin typeface="Cambria Math"/>
                                </a:rPr>
                              </m:ctrlPr>
                            </m:dPr>
                            <m:e>
                              <m:d>
                                <m:dPr>
                                  <m:ctrlPr>
                                    <a:rPr lang="zh-TW" altLang="en-US" i="1">
                                      <a:latin typeface="Cambria Math"/>
                                    </a:rPr>
                                  </m:ctrlPr>
                                </m:dPr>
                                <m:e>
                                  <m:groupChr>
                                    <m:groupChrPr>
                                      <m:chr m:val="⇀"/>
                                      <m:pos m:val="top"/>
                                      <m:vertJc m:val="bot"/>
                                      <m:ctrlPr>
                                        <a:rPr lang="zh-TW" altLang="en-US" i="1">
                                          <a:latin typeface="Cambria Math"/>
                                        </a:rPr>
                                      </m:ctrlPr>
                                    </m:groupChrPr>
                                    <m:e>
                                      <m:r>
                                        <a:rPr lang="zh-TW" altLang="en-US" i="1">
                                          <a:latin typeface="Cambria Math"/>
                                        </a:rPr>
                                        <m:t>𝑈</m:t>
                                      </m:r>
                                    </m:e>
                                  </m:groupChr>
                                  <m:r>
                                    <a:rPr lang="zh-TW" altLang="en-US">
                                      <a:latin typeface="Cambria Math"/>
                                    </a:rPr>
                                    <m:t>·</m:t>
                                  </m:r>
                                  <m:groupChr>
                                    <m:groupChrPr>
                                      <m:chr m:val="⇀"/>
                                      <m:pos m:val="top"/>
                                      <m:vertJc m:val="bot"/>
                                      <m:ctrlPr>
                                        <a:rPr lang="zh-TW" altLang="en-US" i="1">
                                          <a:latin typeface="Cambria Math"/>
                                        </a:rPr>
                                      </m:ctrlPr>
                                    </m:groupChrPr>
                                    <m:e>
                                      <m:r>
                                        <a:rPr lang="zh-TW" altLang="en-US">
                                          <a:latin typeface="Cambria Math"/>
                                        </a:rPr>
                                        <m:t>𝛻</m:t>
                                      </m:r>
                                    </m:e>
                                  </m:groupChr>
                                </m:e>
                              </m:d>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𝑃</m:t>
                                  </m:r>
                                </m:e>
                              </m:groupChr>
                            </m:e>
                          </m:d>
                        </m:e>
                        <m:sup>
                          <m:r>
                            <a:rPr lang="zh-TW" altLang="en-US" i="1">
                              <a:latin typeface="Cambria Math"/>
                            </a:rPr>
                            <m:t>𝛼</m:t>
                          </m:r>
                        </m:sup>
                      </m:sSup>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𝛽</m:t>
                          </m:r>
                        </m:sup>
                      </m:sSup>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m:t>
                              </m:r>
                              <m:sSup>
                                <m:sSupPr>
                                  <m:ctrlPr>
                                    <a:rPr lang="zh-TW" altLang="en-US" i="1">
                                      <a:latin typeface="Cambria Math"/>
                                    </a:rPr>
                                  </m:ctrlPr>
                                </m:sSupPr>
                                <m:e>
                                  <m:r>
                                    <a:rPr lang="zh-TW" altLang="en-US" i="1">
                                      <a:latin typeface="Cambria Math"/>
                                    </a:rPr>
                                    <m:t>𝑃</m:t>
                                  </m:r>
                                </m:e>
                                <m:sup>
                                  <m:r>
                                    <a:rPr lang="zh-TW" altLang="en-US" i="1">
                                      <a:latin typeface="Cambria Math"/>
                                    </a:rPr>
                                    <m:t>𝛼</m:t>
                                  </m:r>
                                </m:sup>
                              </m:sSup>
                            </m:num>
                            <m:den>
                              <m:r>
                                <a:rPr lang="zh-TW" altLang="en-US">
                                  <a:latin typeface="Cambria Math"/>
                                </a:rPr>
                                <m:t>𝜕</m:t>
                              </m:r>
                              <m:r>
                                <a:rPr lang="zh-TW" altLang="en-US" i="1">
                                  <a:latin typeface="Cambria Math"/>
                                </a:rPr>
                                <m:t>𝛽</m:t>
                              </m:r>
                            </m:den>
                          </m:f>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𝛤</m:t>
                                  </m:r>
                                </m:e>
                                <m:sup>
                                  <m:r>
                                    <a:rPr lang="zh-TW" altLang="en-US" i="1">
                                      <a:latin typeface="Cambria Math"/>
                                    </a:rPr>
                                    <m:t>𝛼</m:t>
                                  </m:r>
                                </m:sup>
                              </m:sSup>
                            </m:e>
                            <m:sub>
                              <m:r>
                                <m:rPr>
                                  <m:sty m:val="p"/>
                                </m:rPr>
                                <a:rPr lang="zh-TW" altLang="en-US">
                                  <a:latin typeface="Cambria Math"/>
                                </a:rPr>
                                <m:t>μβ</m:t>
                              </m:r>
                            </m:sub>
                          </m:sSub>
                          <m:r>
                            <a:rPr lang="zh-TW" altLang="en-US">
                              <a:latin typeface="Cambria Math"/>
                            </a:rPr>
                            <m:t>⁢</m:t>
                          </m:r>
                          <m:sSup>
                            <m:sSupPr>
                              <m:ctrlPr>
                                <a:rPr lang="zh-TW" altLang="en-US" i="1">
                                  <a:latin typeface="Cambria Math"/>
                                </a:rPr>
                              </m:ctrlPr>
                            </m:sSupPr>
                            <m:e>
                              <m:r>
                                <a:rPr lang="zh-TW" altLang="en-US" i="1">
                                  <a:latin typeface="Cambria Math"/>
                                </a:rPr>
                                <m:t>𝑃</m:t>
                              </m:r>
                            </m:e>
                            <m:sup>
                              <m:r>
                                <a:rPr lang="zh-TW" altLang="en-US" i="1">
                                  <a:latin typeface="Cambria Math"/>
                                </a:rPr>
                                <m:t>𝜇</m:t>
                              </m:r>
                            </m:sup>
                          </m:sSup>
                        </m:e>
                      </m:d>
                      <m:r>
                        <a:rPr lang="zh-TW" altLang="en-US">
                          <a:latin typeface="Cambria Math"/>
                        </a:rPr>
                        <m:t>=</m:t>
                      </m:r>
                      <m:sSup>
                        <m:sSupPr>
                          <m:ctrlPr>
                            <a:rPr lang="zh-TW" altLang="en-US" i="1">
                              <a:latin typeface="Cambria Math"/>
                            </a:rPr>
                          </m:ctrlPr>
                        </m:sSupPr>
                        <m:e>
                          <m:r>
                            <a:rPr lang="zh-TW" altLang="en-US" i="1">
                              <a:latin typeface="Cambria Math"/>
                            </a:rPr>
                            <m:t>𝐹</m:t>
                          </m:r>
                        </m:e>
                        <m:sup>
                          <m:r>
                            <a:rPr lang="zh-TW" altLang="en-US" i="1">
                              <a:latin typeface="Cambria Math"/>
                            </a:rPr>
                            <m:t>𝛼</m:t>
                          </m:r>
                        </m:sup>
                      </m:sSup>
                    </m:oMath>
                  </m:oMathPara>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96048" y="1668169"/>
                <a:ext cx="8457251" cy="805926"/>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31543" y="2503919"/>
                <a:ext cx="8631402" cy="1153264"/>
              </a:xfrm>
              <a:prstGeom prst="rect">
                <a:avLst/>
              </a:prstGeom>
              <a:noFill/>
            </p:spPr>
            <p:txBody>
              <a:bodyPr wrap="none" rtlCol="0">
                <a:spAutoFit/>
              </a:bodyPr>
              <a:lstStyle/>
              <a:p>
                <a:pPr algn="ctr"/>
                <a:r>
                  <a:rPr lang="en-US" altLang="zh-TW" sz="1600" dirty="0">
                    <a:latin typeface="Cambria Math" pitchFamily="18" charset="0"/>
                    <a:ea typeface="Cambria Math" pitchFamily="18" charset="0"/>
                  </a:rPr>
                  <a:t>Considering the</a:t>
                </a:r>
                <a14:m>
                  <m:oMath xmlns:m="http://schemas.openxmlformats.org/officeDocument/2006/math">
                    <m:r>
                      <a:rPr lang="en-US" altLang="zh-TW" sz="1600">
                        <a:latin typeface="Cambria Math"/>
                      </a:rPr>
                      <m:t> </m:t>
                    </m:r>
                    <m:r>
                      <a:rPr lang="zh-TW" altLang="en-US" sz="1600" i="1">
                        <a:latin typeface="Cambria Math"/>
                      </a:rPr>
                      <m:t>𝜙</m:t>
                    </m:r>
                  </m:oMath>
                </a14:m>
                <a:r>
                  <a:rPr lang="zh-TW" altLang="en-US" sz="1600" dirty="0">
                    <a:latin typeface="Cambria Math" pitchFamily="18" charset="0"/>
                    <a:ea typeface="Cambria Math" pitchFamily="18" charset="0"/>
                  </a:rPr>
                  <a:t> </a:t>
                </a:r>
                <a:r>
                  <a:rPr lang="en-US" altLang="zh-TW" sz="1600" dirty="0">
                    <a:latin typeface="Cambria Math" pitchFamily="18" charset="0"/>
                    <a:ea typeface="Cambria Math" pitchFamily="18" charset="0"/>
                  </a:rPr>
                  <a:t>direction, </a:t>
                </a:r>
                <a:endParaRPr lang="en-US" altLang="zh-TW" sz="1600" i="1" dirty="0" smtClean="0">
                  <a:latin typeface="Cambria Math"/>
                </a:endParaRPr>
              </a:p>
              <a:p>
                <a:endParaRPr lang="en-US" altLang="zh-TW" sz="1600" i="1" dirty="0" smtClean="0">
                  <a:latin typeface="Cambria Math"/>
                </a:endParaRPr>
              </a:p>
              <a:p>
                <a:pPr/>
                <a14:m>
                  <m:oMathPara xmlns:m="http://schemas.openxmlformats.org/officeDocument/2006/math">
                    <m:oMathParaPr>
                      <m:jc m:val="centerGroup"/>
                    </m:oMathParaPr>
                    <m:oMath xmlns:m="http://schemas.openxmlformats.org/officeDocument/2006/math">
                      <m:sSup>
                        <m:sSupPr>
                          <m:ctrlPr>
                            <a:rPr lang="zh-TW" altLang="en-US" sz="1600" i="1">
                              <a:latin typeface="Cambria Math"/>
                            </a:rPr>
                          </m:ctrlPr>
                        </m:sSupPr>
                        <m:e>
                          <m:r>
                            <a:rPr lang="zh-TW" altLang="en-US" sz="1600" i="1">
                              <a:latin typeface="Cambria Math"/>
                            </a:rPr>
                            <m:t>𝑈</m:t>
                          </m:r>
                        </m:e>
                        <m:sup>
                          <m:r>
                            <a:rPr lang="zh-TW" altLang="en-US" sz="1600" i="1">
                              <a:latin typeface="Cambria Math"/>
                            </a:rPr>
                            <m:t>𝑡</m:t>
                          </m:r>
                        </m:sup>
                      </m:sSup>
                      <m:r>
                        <a:rPr lang="zh-TW" altLang="en-US" sz="1600">
                          <a:latin typeface="Cambria Math"/>
                        </a:rPr>
                        <m:t>⁢</m:t>
                      </m:r>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𝜙</m:t>
                              </m:r>
                            </m:sup>
                          </m:sSup>
                        </m:num>
                        <m:den>
                          <m:r>
                            <a:rPr lang="zh-TW" altLang="en-US" sz="1600">
                              <a:latin typeface="Cambria Math"/>
                            </a:rPr>
                            <m:t>𝜕</m:t>
                          </m:r>
                          <m:r>
                            <a:rPr lang="zh-TW" altLang="en-US" sz="1600" i="1">
                              <a:latin typeface="Cambria Math"/>
                            </a:rPr>
                            <m:t>𝑡</m:t>
                          </m:r>
                        </m:den>
                      </m:f>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𝑟</m:t>
                          </m:r>
                        </m:sup>
                      </m:sSup>
                      <m:r>
                        <a:rPr lang="zh-TW" altLang="en-US" sz="1600">
                          <a:latin typeface="Cambria Math"/>
                        </a:rPr>
                        <m:t>⁢</m:t>
                      </m:r>
                      <m:d>
                        <m:dPr>
                          <m:ctrlPr>
                            <a:rPr lang="zh-TW" altLang="en-US" sz="1600" i="1">
                              <a:latin typeface="Cambria Math"/>
                            </a:rPr>
                          </m:ctrlPr>
                        </m:dPr>
                        <m:e>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𝜙</m:t>
                                  </m:r>
                                </m:sup>
                              </m:sSup>
                            </m:num>
                            <m:den>
                              <m:r>
                                <a:rPr lang="zh-TW" altLang="en-US" sz="1600">
                                  <a:latin typeface="Cambria Math"/>
                                </a:rPr>
                                <m:t>𝜕</m:t>
                              </m:r>
                              <m:r>
                                <a:rPr lang="zh-TW" altLang="en-US" sz="1600" i="1">
                                  <a:latin typeface="Cambria Math"/>
                                </a:rPr>
                                <m:t>𝑟</m:t>
                              </m:r>
                            </m:den>
                          </m:f>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𝛤</m:t>
                                  </m:r>
                                </m:e>
                                <m:sup>
                                  <m:r>
                                    <a:rPr lang="zh-TW" altLang="en-US" sz="1600" i="1">
                                      <a:latin typeface="Cambria Math"/>
                                    </a:rPr>
                                    <m:t>𝜙</m:t>
                                  </m:r>
                                </m:sup>
                              </m:sSup>
                            </m:e>
                            <m:sub>
                              <m:r>
                                <m:rPr>
                                  <m:sty m:val="p"/>
                                </m:rPr>
                                <a:rPr lang="zh-TW" altLang="en-US" sz="1600">
                                  <a:latin typeface="Cambria Math"/>
                                </a:rPr>
                                <m:t>ϕr</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𝜙</m:t>
                              </m:r>
                            </m:sup>
                          </m:sSup>
                        </m:e>
                      </m:d>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𝜃</m:t>
                          </m:r>
                        </m:sup>
                      </m:sSup>
                      <m:r>
                        <a:rPr lang="zh-TW" altLang="en-US" sz="1600">
                          <a:latin typeface="Cambria Math"/>
                        </a:rPr>
                        <m:t>⁢</m:t>
                      </m:r>
                      <m:d>
                        <m:dPr>
                          <m:ctrlPr>
                            <a:rPr lang="zh-TW" altLang="en-US" sz="1600" i="1">
                              <a:latin typeface="Cambria Math"/>
                            </a:rPr>
                          </m:ctrlPr>
                        </m:dPr>
                        <m:e>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𝜙</m:t>
                                  </m:r>
                                </m:sup>
                              </m:sSup>
                            </m:num>
                            <m:den>
                              <m:r>
                                <a:rPr lang="zh-TW" altLang="en-US" sz="1600">
                                  <a:latin typeface="Cambria Math"/>
                                </a:rPr>
                                <m:t>𝜕</m:t>
                              </m:r>
                              <m:r>
                                <a:rPr lang="zh-TW" altLang="en-US" sz="1600" i="1">
                                  <a:latin typeface="Cambria Math"/>
                                </a:rPr>
                                <m:t>𝜃</m:t>
                              </m:r>
                            </m:den>
                          </m:f>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𝛤</m:t>
                                  </m:r>
                                </m:e>
                                <m:sup>
                                  <m:r>
                                    <a:rPr lang="zh-TW" altLang="en-US" sz="1600" i="1">
                                      <a:latin typeface="Cambria Math"/>
                                    </a:rPr>
                                    <m:t>𝜙</m:t>
                                  </m:r>
                                </m:sup>
                              </m:sSup>
                            </m:e>
                            <m:sub>
                              <m:r>
                                <m:rPr>
                                  <m:sty m:val="p"/>
                                </m:rPr>
                                <a:rPr lang="zh-TW" altLang="en-US" sz="1600">
                                  <a:latin typeface="Cambria Math"/>
                                </a:rPr>
                                <m:t>ϕθ</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𝜙</m:t>
                              </m:r>
                            </m:sup>
                          </m:sSup>
                        </m:e>
                      </m:d>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𝜙</m:t>
                          </m:r>
                        </m:sup>
                      </m:sSup>
                      <m:r>
                        <a:rPr lang="zh-TW" altLang="en-US" sz="1600">
                          <a:latin typeface="Cambria Math"/>
                        </a:rPr>
                        <m:t>⁢</m:t>
                      </m:r>
                      <m:d>
                        <m:dPr>
                          <m:ctrlPr>
                            <a:rPr lang="zh-TW" altLang="en-US" sz="1600" i="1">
                              <a:latin typeface="Cambria Math"/>
                            </a:rPr>
                          </m:ctrlPr>
                        </m:dPr>
                        <m:e>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𝜙</m:t>
                                  </m:r>
                                </m:sup>
                              </m:sSup>
                            </m:num>
                            <m:den>
                              <m:r>
                                <a:rPr lang="zh-TW" altLang="en-US" sz="1600">
                                  <a:latin typeface="Cambria Math"/>
                                </a:rPr>
                                <m:t>𝜕</m:t>
                              </m:r>
                              <m:r>
                                <a:rPr lang="zh-TW" altLang="en-US" sz="1600" i="1">
                                  <a:latin typeface="Cambria Math"/>
                                </a:rPr>
                                <m:t>𝜙</m:t>
                              </m:r>
                            </m:den>
                          </m:f>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𝛤</m:t>
                                  </m:r>
                                </m:e>
                                <m:sup>
                                  <m:r>
                                    <a:rPr lang="zh-TW" altLang="en-US" sz="1600" i="1">
                                      <a:latin typeface="Cambria Math"/>
                                    </a:rPr>
                                    <m:t>𝜙</m:t>
                                  </m:r>
                                </m:sup>
                              </m:sSup>
                            </m:e>
                            <m:sub>
                              <m:r>
                                <m:rPr>
                                  <m:sty m:val="p"/>
                                </m:rPr>
                                <a:rPr lang="zh-TW" altLang="en-US" sz="1600">
                                  <a:latin typeface="Cambria Math"/>
                                </a:rPr>
                                <m:t>rϕ</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𝑟</m:t>
                              </m:r>
                            </m:sup>
                          </m:sSup>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𝛤</m:t>
                                  </m:r>
                                </m:e>
                                <m:sup>
                                  <m:r>
                                    <a:rPr lang="zh-TW" altLang="en-US" sz="1600" i="1">
                                      <a:latin typeface="Cambria Math"/>
                                    </a:rPr>
                                    <m:t>𝜙</m:t>
                                  </m:r>
                                </m:sup>
                              </m:sSup>
                            </m:e>
                            <m:sub>
                              <m:r>
                                <m:rPr>
                                  <m:sty m:val="p"/>
                                </m:rPr>
                                <a:rPr lang="zh-TW" altLang="en-US" sz="1600">
                                  <a:latin typeface="Cambria Math"/>
                                </a:rPr>
                                <m:t>θϕ</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𝜃</m:t>
                              </m:r>
                            </m:sup>
                          </m:sSup>
                        </m:e>
                      </m:d>
                      <m:r>
                        <a:rPr lang="zh-TW" altLang="en-US" sz="1600">
                          <a:latin typeface="Cambria Math"/>
                        </a:rPr>
                        <m:t>=0</m:t>
                      </m:r>
                    </m:oMath>
                  </m:oMathPara>
                </a14:m>
                <a:endParaRPr lang="zh-TW" alt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231543" y="2503919"/>
                <a:ext cx="8631402" cy="1153264"/>
              </a:xfrm>
              <a:prstGeom prst="rect">
                <a:avLst/>
              </a:prstGeom>
              <a:blipFill rotWithShape="1">
                <a:blip r:embed="rId3"/>
                <a:stretch>
                  <a:fillRect t="-21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01210" y="3841849"/>
                <a:ext cx="6941579" cy="1260281"/>
              </a:xfrm>
              <a:prstGeom prst="rect">
                <a:avLst/>
              </a:prstGeom>
              <a:noFill/>
            </p:spPr>
            <p:txBody>
              <a:bodyPr wrap="none" rtlCol="0">
                <a:spAutoFit/>
              </a:bodyPr>
              <a:lstStyle/>
              <a:p>
                <a:pPr algn="ctr"/>
                <a:r>
                  <a:rPr lang="en-US" altLang="zh-TW" dirty="0">
                    <a:latin typeface="Cambria Math" pitchFamily="18" charset="0"/>
                    <a:ea typeface="Cambria Math" pitchFamily="18" charset="0"/>
                  </a:rPr>
                  <a:t>Replacing in the definitions of the </a:t>
                </a:r>
                <a:r>
                  <a:rPr lang="en-US" altLang="zh-TW" dirty="0" err="1">
                    <a:latin typeface="Cambria Math" pitchFamily="18" charset="0"/>
                    <a:ea typeface="Cambria Math" pitchFamily="18" charset="0"/>
                  </a:rPr>
                  <a:t>Christoffel</a:t>
                </a:r>
                <a:r>
                  <a:rPr lang="en-US" altLang="zh-TW" dirty="0">
                    <a:latin typeface="Cambria Math" pitchFamily="18" charset="0"/>
                    <a:ea typeface="Cambria Math" pitchFamily="18" charset="0"/>
                  </a:rPr>
                  <a:t> symbols</a:t>
                </a:r>
                <a:r>
                  <a:rPr lang="en-US" altLang="zh-TW" dirty="0" smtClean="0">
                    <a:latin typeface="Cambria Math" pitchFamily="18" charset="0"/>
                    <a:ea typeface="Cambria Math" pitchFamily="18" charset="0"/>
                  </a:rPr>
                  <a:t>,</a:t>
                </a:r>
              </a:p>
              <a:p>
                <a:pPr algn="ctr"/>
                <a:endParaRPr lang="en-US" altLang="zh-TW" i="1" dirty="0" smtClean="0">
                  <a:latin typeface="Cambria Math"/>
                </a:endParaRPr>
              </a:p>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𝑈</m:t>
                          </m:r>
                        </m:e>
                        <m:sup>
                          <m:r>
                            <a:rPr lang="zh-TW" altLang="en-US" i="1">
                              <a:latin typeface="Cambria Math"/>
                            </a:rPr>
                            <m:t>𝑡</m:t>
                          </m:r>
                        </m:sup>
                      </m:sSup>
                      <m:r>
                        <a:rPr lang="zh-TW" altLang="en-US">
                          <a:latin typeface="Cambria Math"/>
                        </a:rPr>
                        <m:t>⁢</m:t>
                      </m:r>
                      <m:f>
                        <m:fPr>
                          <m:ctrlPr>
                            <a:rPr lang="zh-TW" altLang="en-US" i="1">
                              <a:latin typeface="Cambria Math"/>
                            </a:rPr>
                          </m:ctrlPr>
                        </m:fPr>
                        <m:num>
                          <m:r>
                            <a:rPr lang="zh-TW" altLang="en-US">
                              <a:latin typeface="Cambria Math"/>
                            </a:rPr>
                            <m:t>𝜕</m:t>
                          </m:r>
                          <m:sSup>
                            <m:sSupPr>
                              <m:ctrlPr>
                                <a:rPr lang="zh-TW" altLang="en-US" i="1">
                                  <a:latin typeface="Cambria Math"/>
                                </a:rPr>
                              </m:ctrlPr>
                            </m:sSupPr>
                            <m:e>
                              <m:r>
                                <a:rPr lang="zh-TW" altLang="en-US" i="1">
                                  <a:latin typeface="Cambria Math"/>
                                </a:rPr>
                                <m:t>𝑃</m:t>
                              </m:r>
                            </m:e>
                            <m:sup>
                              <m:r>
                                <a:rPr lang="zh-TW" altLang="en-US" i="1">
                                  <a:latin typeface="Cambria Math"/>
                                </a:rPr>
                                <m:t>𝜙</m:t>
                              </m:r>
                            </m:sup>
                          </m:sSup>
                        </m:num>
                        <m:den>
                          <m:r>
                            <a:rPr lang="zh-TW" altLang="en-US">
                              <a:latin typeface="Cambria Math"/>
                            </a:rPr>
                            <m:t>𝜕</m:t>
                          </m:r>
                          <m:r>
                            <a:rPr lang="zh-TW" altLang="en-US" i="1">
                              <a:latin typeface="Cambria Math"/>
                            </a:rPr>
                            <m:t>𝑡</m:t>
                          </m:r>
                        </m:den>
                      </m:f>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𝑟</m:t>
                          </m:r>
                        </m:sup>
                      </m:sSup>
                      <m:r>
                        <a:rPr lang="zh-TW" altLang="en-US">
                          <a:latin typeface="Cambria Math"/>
                        </a:rPr>
                        <m:t>⁢</m:t>
                      </m:r>
                      <m:f>
                        <m:fPr>
                          <m:ctrlPr>
                            <a:rPr lang="zh-TW" altLang="en-US" i="1">
                              <a:latin typeface="Cambria Math"/>
                            </a:rPr>
                          </m:ctrlPr>
                        </m:fPr>
                        <m:num>
                          <m:r>
                            <a:rPr lang="zh-TW" altLang="en-US">
                              <a:latin typeface="Cambria Math"/>
                            </a:rPr>
                            <m:t>𝜕</m:t>
                          </m:r>
                          <m:sSup>
                            <m:sSupPr>
                              <m:ctrlPr>
                                <a:rPr lang="zh-TW" altLang="en-US" i="1">
                                  <a:latin typeface="Cambria Math"/>
                                </a:rPr>
                              </m:ctrlPr>
                            </m:sSupPr>
                            <m:e>
                              <m:r>
                                <a:rPr lang="zh-TW" altLang="en-US" i="1">
                                  <a:latin typeface="Cambria Math"/>
                                </a:rPr>
                                <m:t>𝑃</m:t>
                              </m:r>
                            </m:e>
                            <m:sup>
                              <m:r>
                                <a:rPr lang="zh-TW" altLang="en-US" i="1">
                                  <a:latin typeface="Cambria Math"/>
                                </a:rPr>
                                <m:t>𝜙</m:t>
                              </m:r>
                            </m:sup>
                          </m:sSup>
                        </m:num>
                        <m:den>
                          <m:r>
                            <a:rPr lang="zh-TW" altLang="en-US">
                              <a:latin typeface="Cambria Math"/>
                            </a:rPr>
                            <m:t>𝜕</m:t>
                          </m:r>
                          <m:r>
                            <a:rPr lang="zh-TW" altLang="en-US" i="1">
                              <a:latin typeface="Cambria Math"/>
                            </a:rPr>
                            <m:t>𝑟</m:t>
                          </m:r>
                        </m:den>
                      </m:f>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𝜃</m:t>
                          </m:r>
                        </m:sup>
                      </m:sSup>
                      <m:r>
                        <a:rPr lang="zh-TW" altLang="en-US">
                          <a:latin typeface="Cambria Math"/>
                        </a:rPr>
                        <m:t>⁢</m:t>
                      </m:r>
                      <m:f>
                        <m:fPr>
                          <m:ctrlPr>
                            <a:rPr lang="zh-TW" altLang="en-US" i="1">
                              <a:latin typeface="Cambria Math"/>
                            </a:rPr>
                          </m:ctrlPr>
                        </m:fPr>
                        <m:num>
                          <m:r>
                            <a:rPr lang="zh-TW" altLang="en-US">
                              <a:latin typeface="Cambria Math"/>
                            </a:rPr>
                            <m:t>𝜕</m:t>
                          </m:r>
                          <m:sSup>
                            <m:sSupPr>
                              <m:ctrlPr>
                                <a:rPr lang="zh-TW" altLang="en-US" i="1">
                                  <a:latin typeface="Cambria Math"/>
                                </a:rPr>
                              </m:ctrlPr>
                            </m:sSupPr>
                            <m:e>
                              <m:r>
                                <a:rPr lang="zh-TW" altLang="en-US" i="1">
                                  <a:latin typeface="Cambria Math"/>
                                </a:rPr>
                                <m:t>𝑃</m:t>
                              </m:r>
                            </m:e>
                            <m:sup>
                              <m:r>
                                <a:rPr lang="zh-TW" altLang="en-US" i="1">
                                  <a:latin typeface="Cambria Math"/>
                                </a:rPr>
                                <m:t>𝜙</m:t>
                              </m:r>
                            </m:sup>
                          </m:sSup>
                        </m:num>
                        <m:den>
                          <m:r>
                            <a:rPr lang="zh-TW" altLang="en-US">
                              <a:latin typeface="Cambria Math"/>
                            </a:rPr>
                            <m:t>𝜕</m:t>
                          </m:r>
                          <m:r>
                            <a:rPr lang="zh-TW" altLang="en-US" i="1">
                              <a:latin typeface="Cambria Math"/>
                            </a:rPr>
                            <m:t>𝜃</m:t>
                          </m:r>
                        </m:den>
                      </m:f>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𝜙</m:t>
                          </m:r>
                        </m:sup>
                      </m:sSup>
                      <m:r>
                        <a:rPr lang="zh-TW" altLang="en-US">
                          <a:latin typeface="Cambria Math"/>
                        </a:rPr>
                        <m:t>⁢</m:t>
                      </m:r>
                      <m:f>
                        <m:fPr>
                          <m:ctrlPr>
                            <a:rPr lang="zh-TW" altLang="en-US" i="1">
                              <a:latin typeface="Cambria Math"/>
                            </a:rPr>
                          </m:ctrlPr>
                        </m:fPr>
                        <m:num>
                          <m:r>
                            <a:rPr lang="zh-TW" altLang="en-US">
                              <a:latin typeface="Cambria Math"/>
                            </a:rPr>
                            <m:t>𝜕</m:t>
                          </m:r>
                          <m:sSup>
                            <m:sSupPr>
                              <m:ctrlPr>
                                <a:rPr lang="zh-TW" altLang="en-US" i="1">
                                  <a:latin typeface="Cambria Math"/>
                                </a:rPr>
                              </m:ctrlPr>
                            </m:sSupPr>
                            <m:e>
                              <m:r>
                                <a:rPr lang="zh-TW" altLang="en-US" i="1">
                                  <a:latin typeface="Cambria Math"/>
                                </a:rPr>
                                <m:t>𝑃</m:t>
                              </m:r>
                            </m:e>
                            <m:sup>
                              <m:r>
                                <a:rPr lang="zh-TW" altLang="en-US" i="1">
                                  <a:latin typeface="Cambria Math"/>
                                </a:rPr>
                                <m:t>𝜙</m:t>
                              </m:r>
                            </m:sup>
                          </m:sSup>
                        </m:num>
                        <m:den>
                          <m:r>
                            <a:rPr lang="zh-TW" altLang="en-US">
                              <a:latin typeface="Cambria Math"/>
                            </a:rPr>
                            <m:t>𝜕</m:t>
                          </m:r>
                          <m:r>
                            <a:rPr lang="zh-TW" altLang="en-US" i="1">
                              <a:latin typeface="Cambria Math"/>
                            </a:rPr>
                            <m:t>𝜙</m:t>
                          </m:r>
                        </m:den>
                      </m:f>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𝑟</m:t>
                          </m:r>
                        </m:sup>
                      </m:sSup>
                      <m:r>
                        <a:rPr lang="zh-TW" altLang="en-US">
                          <a:latin typeface="Cambria Math"/>
                        </a:rPr>
                        <m:t>⁢</m:t>
                      </m:r>
                      <m:sSup>
                        <m:sSupPr>
                          <m:ctrlPr>
                            <a:rPr lang="zh-TW" altLang="en-US" i="1">
                              <a:latin typeface="Cambria Math"/>
                            </a:rPr>
                          </m:ctrlPr>
                        </m:sSupPr>
                        <m:e>
                          <m:r>
                            <a:rPr lang="zh-TW" altLang="en-US" i="1">
                              <a:latin typeface="Cambria Math"/>
                            </a:rPr>
                            <m:t>𝑃</m:t>
                          </m:r>
                        </m:e>
                        <m:sup>
                          <m:r>
                            <a:rPr lang="zh-TW" altLang="en-US" i="1">
                              <a:latin typeface="Cambria Math"/>
                            </a:rPr>
                            <m:t>𝜙</m:t>
                          </m:r>
                        </m:sup>
                      </m:sSup>
                      <m:r>
                        <a:rPr lang="zh-TW" altLang="en-US">
                          <a:latin typeface="Cambria Math"/>
                        </a:rPr>
                        <m:t>⁢</m:t>
                      </m:r>
                      <m:f>
                        <m:fPr>
                          <m:ctrlPr>
                            <a:rPr lang="zh-TW" altLang="en-US" i="1">
                              <a:latin typeface="Cambria Math"/>
                            </a:rPr>
                          </m:ctrlPr>
                        </m:fPr>
                        <m:num>
                          <m:r>
                            <a:rPr lang="zh-TW" altLang="en-US">
                              <a:latin typeface="Cambria Math"/>
                            </a:rPr>
                            <m:t>2</m:t>
                          </m:r>
                        </m:num>
                        <m:den>
                          <m:r>
                            <a:rPr lang="zh-TW" altLang="en-US" i="1">
                              <a:latin typeface="Cambria Math"/>
                            </a:rPr>
                            <m:t>𝑟</m:t>
                          </m:r>
                        </m:den>
                      </m:f>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𝜙</m:t>
                          </m:r>
                        </m:sup>
                      </m:sSup>
                      <m:r>
                        <a:rPr lang="zh-TW" altLang="en-US">
                          <a:latin typeface="Cambria Math"/>
                        </a:rPr>
                        <m:t>⁢</m:t>
                      </m:r>
                      <m:sSup>
                        <m:sSupPr>
                          <m:ctrlPr>
                            <a:rPr lang="zh-TW" altLang="en-US" i="1">
                              <a:latin typeface="Cambria Math"/>
                            </a:rPr>
                          </m:ctrlPr>
                        </m:sSupPr>
                        <m:e>
                          <m:r>
                            <a:rPr lang="zh-TW" altLang="en-US" i="1">
                              <a:latin typeface="Cambria Math"/>
                            </a:rPr>
                            <m:t>𝑃</m:t>
                          </m:r>
                        </m:e>
                        <m:sup>
                          <m:r>
                            <a:rPr lang="zh-TW" altLang="en-US" i="1">
                              <a:latin typeface="Cambria Math"/>
                            </a:rPr>
                            <m:t>𝜃</m:t>
                          </m:r>
                        </m:sup>
                      </m:sSup>
                      <m:r>
                        <a:rPr lang="zh-TW" altLang="en-US">
                          <a:latin typeface="Cambria Math"/>
                        </a:rPr>
                        <m:t>⁢</m:t>
                      </m:r>
                      <m:f>
                        <m:fPr>
                          <m:ctrlPr>
                            <a:rPr lang="zh-TW" altLang="en-US" i="1">
                              <a:latin typeface="Cambria Math"/>
                            </a:rPr>
                          </m:ctrlPr>
                        </m:fPr>
                        <m:num>
                          <m:r>
                            <a:rPr lang="zh-TW" altLang="en-US">
                              <a:latin typeface="Cambria Math"/>
                            </a:rPr>
                            <m:t>2⁢</m:t>
                          </m:r>
                          <m:r>
                            <m:rPr>
                              <m:sty m:val="p"/>
                            </m:rPr>
                            <a:rPr lang="zh-TW" altLang="en-US">
                              <a:latin typeface="Cambria Math"/>
                            </a:rPr>
                            <m:t>cosθ</m:t>
                          </m:r>
                        </m:num>
                        <m:den>
                          <m:r>
                            <m:rPr>
                              <m:sty m:val="p"/>
                            </m:rPr>
                            <a:rPr lang="zh-TW" altLang="en-US">
                              <a:latin typeface="Cambria Math"/>
                            </a:rPr>
                            <m:t>sinθ</m:t>
                          </m:r>
                        </m:den>
                      </m:f>
                      <m:r>
                        <a:rPr lang="zh-TW" altLang="en-US">
                          <a:latin typeface="Cambria Math"/>
                        </a:rPr>
                        <m:t>=0</m:t>
                      </m:r>
                    </m:oMath>
                  </m:oMathPara>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101210" y="3841849"/>
                <a:ext cx="6941579" cy="1260281"/>
              </a:xfrm>
              <a:prstGeom prst="rect">
                <a:avLst/>
              </a:prstGeom>
              <a:blipFill rotWithShape="1">
                <a:blip r:embed="rId4"/>
                <a:stretch>
                  <a:fillRect t="-289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70885" y="6059143"/>
                <a:ext cx="7352718" cy="394082"/>
              </a:xfrm>
              <a:prstGeom prst="rect">
                <a:avLst/>
              </a:prstGeom>
              <a:noFill/>
            </p:spPr>
            <p:txBody>
              <a:bodyPr wrap="none" rtlCol="0">
                <a:spAutoFit/>
              </a:bodyPr>
              <a:lstStyle/>
              <a:p>
                <a:r>
                  <a:rPr lang="en-US" altLang="zh-TW" dirty="0" smtClean="0">
                    <a:latin typeface="Cambria Math" pitchFamily="18" charset="0"/>
                    <a:ea typeface="Cambria Math" pitchFamily="18" charset="0"/>
                  </a:rPr>
                  <a:t>The angular momentum </a:t>
                </a:r>
                <a14:m>
                  <m:oMath xmlns:m="http://schemas.openxmlformats.org/officeDocument/2006/math">
                    <m:sSub>
                      <m:sSubPr>
                        <m:ctrlPr>
                          <a:rPr lang="zh-TW" altLang="en-US" i="1">
                            <a:latin typeface="Cambria Math"/>
                          </a:rPr>
                        </m:ctrlPr>
                      </m:sSubPr>
                      <m:e>
                        <m:r>
                          <m:rPr>
                            <m:sty m:val="p"/>
                          </m:rPr>
                          <a:rPr lang="zh-TW" altLang="en-US">
                            <a:latin typeface="Cambria Math"/>
                          </a:rPr>
                          <m:t>p</m:t>
                        </m:r>
                      </m:e>
                      <m:sub>
                        <m:r>
                          <a:rPr lang="zh-TW" altLang="en-US" i="1">
                            <a:latin typeface="Cambria Math"/>
                          </a:rPr>
                          <m:t>𝜙</m:t>
                        </m:r>
                      </m:sub>
                    </m:sSub>
                  </m:oMath>
                </a14:m>
                <a:r>
                  <a:rPr lang="en-US" altLang="zh-TW" dirty="0" smtClean="0">
                    <a:latin typeface="Cambria Math" pitchFamily="18" charset="0"/>
                    <a:ea typeface="Cambria Math" pitchFamily="18" charset="0"/>
                  </a:rPr>
                  <a:t> of a particle is conserved along the trajectory!</a:t>
                </a:r>
                <a:endParaRPr lang="zh-TW" altLang="en-US" dirty="0" smtClean="0">
                  <a:latin typeface="Cambria Math" pitchFamily="18" charset="0"/>
                  <a:ea typeface="Cambria Math"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70885" y="6059143"/>
                <a:ext cx="7352718" cy="394082"/>
              </a:xfrm>
              <a:prstGeom prst="rect">
                <a:avLst/>
              </a:prstGeom>
              <a:blipFill rotWithShape="1">
                <a:blip r:embed="rId5"/>
                <a:stretch>
                  <a:fillRect l="-746" t="-9231" r="-829" b="-15385"/>
                </a:stretch>
              </a:blipFill>
            </p:spPr>
            <p:txBody>
              <a:bodyPr/>
              <a:lstStyle/>
              <a:p>
                <a:r>
                  <a:rPr lang="zh-TW" altLang="en-US">
                    <a:noFill/>
                  </a:rPr>
                  <a:t> </a:t>
                </a:r>
              </a:p>
            </p:txBody>
          </p:sp>
        </mc:Fallback>
      </mc:AlternateContent>
      <p:sp>
        <p:nvSpPr>
          <p:cNvPr id="21" name="TextBox 20"/>
          <p:cNvSpPr txBox="1"/>
          <p:nvPr/>
        </p:nvSpPr>
        <p:spPr>
          <a:xfrm>
            <a:off x="581416" y="1020906"/>
            <a:ext cx="7758008"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Henceforth, if unspecified, all the tensor/vector components are written in the SH coordinate</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24" name="TextBox 23"/>
              <p:cNvSpPr txBox="1"/>
              <p:nvPr/>
            </p:nvSpPr>
            <p:spPr>
              <a:xfrm>
                <a:off x="5739583" y="5338055"/>
                <a:ext cx="2061397" cy="4445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𝑝</m:t>
                          </m:r>
                        </m:e>
                        <m:sub>
                          <m:r>
                            <a:rPr lang="zh-TW" altLang="en-US" i="1">
                              <a:latin typeface="Cambria Math"/>
                            </a:rPr>
                            <m:t>𝜙</m:t>
                          </m:r>
                        </m:sub>
                      </m:sSub>
                      <m:r>
                        <a:rPr lang="zh-TW" altLang="en-US">
                          <a:latin typeface="Cambria Math"/>
                        </a:rPr>
                        <m:t>=</m:t>
                      </m:r>
                      <m:r>
                        <a:rPr lang="zh-TW" altLang="en-US" i="1">
                          <a:latin typeface="Cambria Math"/>
                        </a:rPr>
                        <m:t>𝛾</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r>
                        <a:rPr lang="zh-TW" altLang="en-US">
                          <a:latin typeface="Cambria Math"/>
                        </a:rPr>
                        <m:t>⁢</m:t>
                      </m:r>
                      <m:r>
                        <a:rPr lang="zh-TW" altLang="en-US" i="1">
                          <a:latin typeface="Cambria Math"/>
                        </a:rPr>
                        <m:t>𝑟</m:t>
                      </m:r>
                      <m:r>
                        <a:rPr lang="zh-TW" altLang="en-US">
                          <a:latin typeface="Cambria Math"/>
                        </a:rPr>
                        <m:t>⁢</m:t>
                      </m:r>
                      <m:r>
                        <m:rPr>
                          <m:sty m:val="p"/>
                        </m:rPr>
                        <a:rPr lang="zh-TW" altLang="en-US">
                          <a:latin typeface="Cambria Math"/>
                        </a:rPr>
                        <m:t>sinθ</m:t>
                      </m:r>
                    </m:oMath>
                  </m:oMathPara>
                </a14:m>
                <a:endParaRPr lang="zh-TW" alt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739583" y="5338055"/>
                <a:ext cx="2061397" cy="444545"/>
              </a:xfrm>
              <a:prstGeom prst="rect">
                <a:avLst/>
              </a:prstGeom>
              <a:blipFill rotWithShape="1">
                <a:blip r:embed="rId6"/>
                <a:stretch>
                  <a:fillRect b="-8219"/>
                </a:stretch>
              </a:blipFill>
            </p:spPr>
            <p:txBody>
              <a:bodyPr/>
              <a:lstStyle/>
              <a:p>
                <a:r>
                  <a:rPr lang="zh-TW" altLang="en-US">
                    <a:noFill/>
                  </a:rPr>
                  <a:t> </a:t>
                </a:r>
              </a:p>
            </p:txBody>
          </p:sp>
        </mc:Fallback>
      </mc:AlternateContent>
      <p:sp>
        <p:nvSpPr>
          <p:cNvPr id="27" name="TextBox 26"/>
          <p:cNvSpPr txBox="1"/>
          <p:nvPr/>
        </p:nvSpPr>
        <p:spPr>
          <a:xfrm>
            <a:off x="100693" y="3472517"/>
            <a:ext cx="184731" cy="369332"/>
          </a:xfrm>
          <a:prstGeom prst="rect">
            <a:avLst/>
          </a:prstGeom>
          <a:noFill/>
        </p:spPr>
        <p:txBody>
          <a:bodyPr wrap="none" rtlCol="0">
            <a:spAutoFit/>
          </a:bodyPr>
          <a:lstStyle/>
          <a:p>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28" name="TextBox 27"/>
              <p:cNvSpPr txBox="1"/>
              <p:nvPr/>
            </p:nvSpPr>
            <p:spPr>
              <a:xfrm>
                <a:off x="1042739" y="5287305"/>
                <a:ext cx="4374980" cy="546047"/>
              </a:xfrm>
              <a:prstGeom prst="rect">
                <a:avLst/>
              </a:prstGeom>
              <a:noFill/>
            </p:spPr>
            <p:txBody>
              <a:bodyPr wrap="none" rtlCol="0">
                <a:spAutoFit/>
              </a:bodyPr>
              <a:lstStyle/>
              <a:p>
                <a:r>
                  <a:rPr lang="en-US" altLang="zh-TW" dirty="0" smtClean="0">
                    <a:latin typeface="Cambria Math" pitchFamily="18" charset="0"/>
                    <a:ea typeface="Cambria Math" pitchFamily="18" charset="0"/>
                  </a:rPr>
                  <a:t>Finally, we get, </a:t>
                </a:r>
                <a14:m>
                  <m:oMath xmlns:m="http://schemas.openxmlformats.org/officeDocument/2006/math">
                    <m:f>
                      <m:fPr>
                        <m:ctrlPr>
                          <a:rPr lang="zh-TW" altLang="en-US" i="1">
                            <a:latin typeface="Cambria Math"/>
                          </a:rPr>
                        </m:ctrlPr>
                      </m:fPr>
                      <m:num>
                        <m:r>
                          <a:rPr lang="zh-TW" altLang="en-US" i="1">
                            <a:latin typeface="Cambria Math"/>
                          </a:rPr>
                          <m:t>𝑑</m:t>
                        </m:r>
                        <m:r>
                          <a:rPr lang="zh-TW" altLang="en-US">
                            <a:latin typeface="Cambria Math"/>
                          </a:rPr>
                          <m:t>⁢</m:t>
                        </m:r>
                        <m:d>
                          <m:dPr>
                            <m:ctrlPr>
                              <a:rPr lang="zh-TW" altLang="en-US" i="1">
                                <a:latin typeface="Cambria Math"/>
                              </a:rPr>
                            </m:ctrlPr>
                          </m:dPr>
                          <m:e>
                            <m:sSup>
                              <m:sSupPr>
                                <m:ctrlPr>
                                  <a:rPr lang="zh-TW" altLang="en-US" i="1">
                                    <a:latin typeface="Cambria Math"/>
                                  </a:rPr>
                                </m:ctrlPr>
                              </m:sSupPr>
                              <m:e>
                                <m:r>
                                  <a:rPr lang="zh-TW" altLang="en-US" i="1">
                                    <a:latin typeface="Cambria Math"/>
                                  </a:rPr>
                                  <m:t>𝑃</m:t>
                                </m:r>
                              </m:e>
                              <m:sup>
                                <m:r>
                                  <a:rPr lang="zh-TW" altLang="en-US" i="1">
                                    <a:latin typeface="Cambria Math"/>
                                  </a:rPr>
                                  <m:t>𝜙</m:t>
                                </m:r>
                              </m:sup>
                            </m:sSup>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e>
                        </m:d>
                      </m:num>
                      <m:den>
                        <m:r>
                          <m:rPr>
                            <m:sty m:val="p"/>
                          </m:rPr>
                          <a:rPr lang="zh-TW" altLang="en-US">
                            <a:latin typeface="Cambria Math"/>
                          </a:rPr>
                          <m:t>dτ</m:t>
                        </m:r>
                      </m:den>
                    </m:f>
                    <m:r>
                      <a:rPr lang="zh-TW" altLang="en-US">
                        <a:latin typeface="Cambria Math"/>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a:rPr>
                              <m:t>dp</m:t>
                            </m:r>
                          </m:e>
                          <m:sub>
                            <m:r>
                              <a:rPr lang="zh-TW" altLang="en-US" i="1">
                                <a:latin typeface="Cambria Math"/>
                              </a:rPr>
                              <m:t>𝜙</m:t>
                            </m:r>
                          </m:sub>
                        </m:sSub>
                      </m:num>
                      <m:den>
                        <m:r>
                          <m:rPr>
                            <m:sty m:val="p"/>
                          </m:rPr>
                          <a:rPr lang="zh-TW" altLang="en-US">
                            <a:latin typeface="Cambria Math"/>
                          </a:rPr>
                          <m:t>dτ</m:t>
                        </m:r>
                      </m:den>
                    </m:f>
                    <m:r>
                      <a:rPr lang="zh-TW" altLang="en-US">
                        <a:latin typeface="Cambria Math"/>
                      </a:rPr>
                      <m:t>≡</m:t>
                    </m:r>
                    <m:f>
                      <m:fPr>
                        <m:ctrlPr>
                          <a:rPr lang="zh-TW" altLang="en-US" i="1">
                            <a:latin typeface="Cambria Math"/>
                          </a:rPr>
                        </m:ctrlPr>
                      </m:fPr>
                      <m:num>
                        <m:r>
                          <m:rPr>
                            <m:sty m:val="p"/>
                          </m:rPr>
                          <a:rPr lang="zh-TW" altLang="en-US">
                            <a:latin typeface="Cambria Math"/>
                          </a:rPr>
                          <m:t>dL</m:t>
                        </m:r>
                      </m:num>
                      <m:den>
                        <m:r>
                          <m:rPr>
                            <m:sty m:val="p"/>
                          </m:rPr>
                          <a:rPr lang="zh-TW" altLang="en-US">
                            <a:latin typeface="Cambria Math"/>
                          </a:rPr>
                          <m:t>dτ</m:t>
                        </m:r>
                      </m:den>
                    </m:f>
                    <m:r>
                      <a:rPr lang="zh-TW" altLang="en-US">
                        <a:latin typeface="Cambria Math"/>
                      </a:rPr>
                      <m:t>=0</m:t>
                    </m:r>
                  </m:oMath>
                </a14:m>
                <a:endParaRPr lang="zh-TW" alt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042739" y="5287305"/>
                <a:ext cx="4374980" cy="546047"/>
              </a:xfrm>
              <a:prstGeom prst="rect">
                <a:avLst/>
              </a:prstGeom>
              <a:blipFill rotWithShape="1">
                <a:blip r:embed="rId7"/>
                <a:stretch>
                  <a:fillRect l="-1114" b="-444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509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24"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Flowchart</a:t>
            </a:r>
            <a:endParaRPr lang="zh-TW" altLang="en-US" dirty="0"/>
          </a:p>
        </p:txBody>
      </p:sp>
      <p:sp>
        <p:nvSpPr>
          <p:cNvPr id="3" name="TextBox 2"/>
          <p:cNvSpPr txBox="1"/>
          <p:nvPr/>
        </p:nvSpPr>
        <p:spPr>
          <a:xfrm>
            <a:off x="0" y="1349828"/>
            <a:ext cx="9144000" cy="369332"/>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Basic properties of the Schwarzschild metric</a:t>
            </a:r>
            <a:endParaRPr lang="zh-TW" altLang="en-US" dirty="0" smtClean="0">
              <a:latin typeface="Cambria Math" pitchFamily="18" charset="0"/>
              <a:ea typeface="Cambria Math" pitchFamily="18" charset="0"/>
            </a:endParaRPr>
          </a:p>
        </p:txBody>
      </p:sp>
      <p:sp>
        <p:nvSpPr>
          <p:cNvPr id="4" name="TextBox 3"/>
          <p:cNvSpPr txBox="1"/>
          <p:nvPr/>
        </p:nvSpPr>
        <p:spPr>
          <a:xfrm>
            <a:off x="-32915" y="2166647"/>
            <a:ext cx="9176914" cy="369332"/>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Coordinate systems</a:t>
            </a:r>
            <a:endParaRPr lang="zh-TW" altLang="en-US" dirty="0" smtClean="0">
              <a:latin typeface="Cambria Math" pitchFamily="18" charset="0"/>
              <a:ea typeface="Cambria Math" pitchFamily="18" charset="0"/>
            </a:endParaRPr>
          </a:p>
        </p:txBody>
      </p:sp>
      <p:sp>
        <p:nvSpPr>
          <p:cNvPr id="5" name="TextBox 4"/>
          <p:cNvSpPr txBox="1"/>
          <p:nvPr/>
        </p:nvSpPr>
        <p:spPr>
          <a:xfrm>
            <a:off x="-32915" y="2925410"/>
            <a:ext cx="9176914" cy="369332"/>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Equation of motion and conserved quantities</a:t>
            </a:r>
            <a:endParaRPr lang="zh-TW" altLang="en-US" dirty="0" smtClean="0">
              <a:latin typeface="Cambria Math" pitchFamily="18" charset="0"/>
              <a:ea typeface="Cambria Math" pitchFamily="18" charset="0"/>
            </a:endParaRPr>
          </a:p>
        </p:txBody>
      </p:sp>
      <p:sp>
        <p:nvSpPr>
          <p:cNvPr id="6" name="TextBox 5"/>
          <p:cNvSpPr txBox="1"/>
          <p:nvPr/>
        </p:nvSpPr>
        <p:spPr>
          <a:xfrm>
            <a:off x="-32916" y="3614057"/>
            <a:ext cx="9176915" cy="369332"/>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Let’s throw </a:t>
            </a:r>
            <a:r>
              <a:rPr lang="en-US" altLang="zh-TW" smtClean="0">
                <a:latin typeface="Cambria Math" pitchFamily="18" charset="0"/>
                <a:ea typeface="Cambria Math" pitchFamily="18" charset="0"/>
              </a:rPr>
              <a:t>stuff in!</a:t>
            </a:r>
            <a:endParaRPr lang="zh-TW" altLang="en-US" dirty="0" smtClean="0">
              <a:latin typeface="Cambria Math" pitchFamily="18" charset="0"/>
              <a:ea typeface="Cambria Math" pitchFamily="18" charset="0"/>
            </a:endParaRPr>
          </a:p>
        </p:txBody>
      </p:sp>
      <p:sp>
        <p:nvSpPr>
          <p:cNvPr id="7" name="TextBox 6"/>
          <p:cNvSpPr txBox="1"/>
          <p:nvPr/>
        </p:nvSpPr>
        <p:spPr>
          <a:xfrm>
            <a:off x="-32915" y="4426857"/>
            <a:ext cx="9176915" cy="369332"/>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What does it feel like to orbit a Black Hole?</a:t>
            </a:r>
            <a:endParaRPr lang="zh-TW" altLang="en-US" dirty="0" smtClean="0">
              <a:latin typeface="Cambria Math" pitchFamily="18" charset="0"/>
              <a:ea typeface="Cambria Math" pitchFamily="18" charset="0"/>
            </a:endParaRPr>
          </a:p>
        </p:txBody>
      </p:sp>
      <p:sp>
        <p:nvSpPr>
          <p:cNvPr id="8" name="TextBox 7"/>
          <p:cNvSpPr txBox="1"/>
          <p:nvPr/>
        </p:nvSpPr>
        <p:spPr>
          <a:xfrm>
            <a:off x="-32915" y="5268685"/>
            <a:ext cx="9176915" cy="369332"/>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General motion in Schwarzschild Metric</a:t>
            </a:r>
            <a:endParaRPr lang="zh-TW" altLang="en-US" dirty="0" smtClean="0">
              <a:latin typeface="Cambria Math" pitchFamily="18" charset="0"/>
              <a:ea typeface="Cambria Math" pitchFamily="18" charset="0"/>
            </a:endParaRPr>
          </a:p>
        </p:txBody>
      </p:sp>
      <p:sp>
        <p:nvSpPr>
          <p:cNvPr id="9" name="TextBox 8"/>
          <p:cNvSpPr txBox="1"/>
          <p:nvPr/>
        </p:nvSpPr>
        <p:spPr>
          <a:xfrm>
            <a:off x="-32915" y="6008913"/>
            <a:ext cx="9176915" cy="369332"/>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Horizon Penetrating coordinates</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1888220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a:t>Conserved Quantities –1-forms are useful</a:t>
            </a:r>
            <a:r>
              <a:rPr lang="zh-TW" altLang="en-US" sz="3200" dirty="0"/>
              <a:t>！</a:t>
            </a:r>
          </a:p>
        </p:txBody>
      </p:sp>
      <mc:AlternateContent xmlns:mc="http://schemas.openxmlformats.org/markup-compatibility/2006" xmlns:a14="http://schemas.microsoft.com/office/drawing/2010/main">
        <mc:Choice Requires="a14">
          <p:sp>
            <p:nvSpPr>
              <p:cNvPr id="3" name="TextBox 2"/>
              <p:cNvSpPr txBox="1"/>
              <p:nvPr/>
            </p:nvSpPr>
            <p:spPr>
              <a:xfrm>
                <a:off x="3782273" y="1531103"/>
                <a:ext cx="2810321" cy="656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𝐸</m:t>
                      </m:r>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𝑡</m:t>
                          </m:r>
                        </m:sub>
                      </m:sSub>
                      <m:r>
                        <a:rPr lang="zh-TW" altLang="en-US">
                          <a:latin typeface="Cambria Math"/>
                        </a:rPr>
                        <m:t>=</m:t>
                      </m:r>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r>
                        <a:rPr lang="zh-TW" altLang="en-US">
                          <a:latin typeface="Cambria Math"/>
                        </a:rPr>
                        <m:t>⁢</m:t>
                      </m:r>
                      <m:r>
                        <a:rPr lang="zh-TW" altLang="en-US" i="1">
                          <a:latin typeface="Cambria Math"/>
                        </a:rPr>
                        <m:t>𝛾</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m:oMathPara>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782273" y="1531103"/>
                <a:ext cx="2810321" cy="656013"/>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73847" y="1505936"/>
                <a:ext cx="928459"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m:rPr>
                              <m:sty m:val="p"/>
                            </m:rPr>
                            <a:rPr lang="zh-TW" altLang="en-US">
                              <a:latin typeface="Cambria Math"/>
                            </a:rPr>
                            <m:t>dE</m:t>
                          </m:r>
                        </m:num>
                        <m:den>
                          <m:r>
                            <m:rPr>
                              <m:sty m:val="p"/>
                            </m:rPr>
                            <a:rPr lang="zh-TW" altLang="en-US">
                              <a:latin typeface="Cambria Math"/>
                            </a:rPr>
                            <m:t>dτ</m:t>
                          </m:r>
                        </m:den>
                      </m:f>
                      <m:r>
                        <a:rPr lang="zh-TW" altLang="en-US">
                          <a:latin typeface="Cambria Math"/>
                        </a:rPr>
                        <m:t>=0</m:t>
                      </m:r>
                    </m:oMath>
                  </m:oMathPara>
                </a14:m>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573847" y="1505936"/>
                <a:ext cx="928459" cy="618374"/>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63327" y="2374085"/>
                <a:ext cx="653929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 energy </a:t>
                </a:r>
                <a14:m>
                  <m:oMath xmlns:m="http://schemas.openxmlformats.org/officeDocument/2006/math">
                    <m:sSub>
                      <m:sSubPr>
                        <m:ctrlPr>
                          <a:rPr lang="zh-TW" altLang="en-US" i="1">
                            <a:latin typeface="Cambria Math"/>
                          </a:rPr>
                        </m:ctrlPr>
                      </m:sSubPr>
                      <m:e>
                        <m:r>
                          <m:rPr>
                            <m:sty m:val="p"/>
                          </m:rPr>
                          <a:rPr lang="zh-TW" altLang="en-US">
                            <a:latin typeface="Cambria Math"/>
                          </a:rPr>
                          <m:t>p</m:t>
                        </m:r>
                      </m:e>
                      <m:sub>
                        <m:r>
                          <a:rPr lang="en-US" altLang="zh-TW" b="0" i="1" smtClean="0">
                            <a:latin typeface="Cambria Math"/>
                          </a:rPr>
                          <m:t>𝑡</m:t>
                        </m:r>
                      </m:sub>
                    </m:sSub>
                  </m:oMath>
                </a14:m>
                <a:r>
                  <a:rPr lang="en-US" altLang="zh-TW" dirty="0" smtClean="0">
                    <a:latin typeface="Cambria Math" pitchFamily="18" charset="0"/>
                    <a:ea typeface="Cambria Math" pitchFamily="18" charset="0"/>
                  </a:rPr>
                  <a:t> of a particle is also conserved along the trajectory!</a:t>
                </a:r>
                <a:endParaRPr lang="zh-TW" altLang="en-US" dirty="0" smtClean="0">
                  <a:latin typeface="Cambria Math" pitchFamily="18" charset="0"/>
                  <a:ea typeface="Cambria Math"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63327" y="2374085"/>
                <a:ext cx="6539291" cy="369332"/>
              </a:xfrm>
              <a:prstGeom prst="rect">
                <a:avLst/>
              </a:prstGeom>
              <a:blipFill rotWithShape="1">
                <a:blip r:embed="rId4"/>
                <a:stretch>
                  <a:fillRect l="-840" t="-9836" r="-93" b="-22951"/>
                </a:stretch>
              </a:blipFill>
            </p:spPr>
            <p:txBody>
              <a:bodyPr/>
              <a:lstStyle/>
              <a:p>
                <a:r>
                  <a:rPr lang="zh-TW" altLang="en-US">
                    <a:noFill/>
                  </a:rPr>
                  <a:t> </a:t>
                </a:r>
              </a:p>
            </p:txBody>
          </p:sp>
        </mc:Fallback>
      </mc:AlternateContent>
      <p:sp>
        <p:nvSpPr>
          <p:cNvPr id="6" name="TextBox 5"/>
          <p:cNvSpPr txBox="1"/>
          <p:nvPr/>
        </p:nvSpPr>
        <p:spPr>
          <a:xfrm>
            <a:off x="771048" y="1019067"/>
            <a:ext cx="467769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Similarly, we can also find that for the energy, </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276837" y="3069638"/>
                <a:ext cx="8443831" cy="2031325"/>
              </a:xfrm>
              <a:prstGeom prst="rect">
                <a:avLst/>
              </a:prstGeom>
              <a:noFill/>
            </p:spPr>
            <p:txBody>
              <a:bodyPr wrap="square" rtlCol="0">
                <a:spAutoFit/>
              </a:bodyPr>
              <a:lstStyle/>
              <a:p>
                <a:r>
                  <a:rPr lang="en-US" altLang="zh-TW" dirty="0" smtClean="0">
                    <a:latin typeface="Cambria Math" pitchFamily="18" charset="0"/>
                    <a:ea typeface="Cambria Math" pitchFamily="18" charset="0"/>
                  </a:rPr>
                  <a:t>This constant, E, is sometimes also called energy at infinity because as </a:t>
                </a:r>
                <a14:m>
                  <m:oMath xmlns:m="http://schemas.openxmlformats.org/officeDocument/2006/math">
                    <m:r>
                      <a:rPr lang="zh-TW" altLang="en-US" i="1">
                        <a:latin typeface="Cambria Math"/>
                      </a:rPr>
                      <m:t>𝑟</m:t>
                    </m:r>
                    <m:r>
                      <a:rPr lang="zh-TW" altLang="en-US">
                        <a:latin typeface="Cambria Math"/>
                      </a:rPr>
                      <m:t>→∞</m:t>
                    </m:r>
                  </m:oMath>
                </a14:m>
                <a:r>
                  <a:rPr lang="en-US" altLang="zh-TW" dirty="0" smtClean="0"/>
                  <a:t>, this term goes to </a:t>
                </a:r>
                <a14:m>
                  <m:oMath xmlns:m="http://schemas.openxmlformats.org/officeDocument/2006/math">
                    <m:r>
                      <a:rPr lang="zh-TW" altLang="en-US">
                        <a:latin typeface="Cambria Math"/>
                      </a:rPr>
                      <m:t>⁢</m:t>
                    </m:r>
                    <m:r>
                      <a:rPr lang="zh-TW" altLang="en-US" i="1">
                        <a:latin typeface="Cambria Math"/>
                      </a:rPr>
                      <m:t>𝛾</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a14:m>
                <a:r>
                  <a:rPr lang="en-US" altLang="zh-TW" dirty="0" smtClean="0"/>
                  <a:t>.</a:t>
                </a:r>
              </a:p>
              <a:p>
                <a:endParaRPr lang="en-US" altLang="zh-TW" dirty="0"/>
              </a:p>
              <a:p>
                <a:r>
                  <a:rPr lang="en-US" altLang="zh-TW" dirty="0" smtClean="0"/>
                  <a:t>However, since it is the same at any radius, we can use it to calculate</a:t>
                </a:r>
                <a14:m>
                  <m:oMath xmlns:m="http://schemas.openxmlformats.org/officeDocument/2006/math">
                    <m:r>
                      <a:rPr lang="zh-TW" altLang="en-US" i="1">
                        <a:latin typeface="Cambria Math"/>
                      </a:rPr>
                      <m:t>𝛾</m:t>
                    </m:r>
                    <m:r>
                      <a:rPr lang="en-US" altLang="zh-TW" b="0" i="1" smtClean="0">
                        <a:latin typeface="Cambria Math"/>
                      </a:rPr>
                      <m:t>(</m:t>
                    </m:r>
                    <m:r>
                      <a:rPr lang="en-US" altLang="zh-TW" b="0" i="1" smtClean="0">
                        <a:latin typeface="Cambria Math"/>
                      </a:rPr>
                      <m:t>𝑟</m:t>
                    </m:r>
                    <m:r>
                      <a:rPr lang="en-US" altLang="zh-TW" b="0" i="1" smtClean="0">
                        <a:latin typeface="Cambria Math"/>
                      </a:rPr>
                      <m:t>)</m:t>
                    </m:r>
                  </m:oMath>
                </a14:m>
                <a:r>
                  <a:rPr lang="zh-TW" altLang="en-US" dirty="0" smtClean="0"/>
                  <a:t> </a:t>
                </a:r>
                <a:r>
                  <a:rPr lang="en-US" altLang="zh-TW" dirty="0" smtClean="0"/>
                  <a:t>hence the velocity</a:t>
                </a:r>
                <a:r>
                  <a:rPr lang="zh-TW" altLang="en-US" dirty="0" smtClean="0"/>
                  <a:t> </a:t>
                </a:r>
                <a:r>
                  <a:rPr lang="en-US" altLang="zh-TW" dirty="0" smtClean="0"/>
                  <a:t>(we will see this on the next slide).</a:t>
                </a:r>
                <a:endParaRPr lang="zh-TW" altLang="en-US" dirty="0"/>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A moving body is bound to the BH if </a:t>
                </a:r>
                <a:r>
                  <a:rPr lang="zh-TW" altLang="en-US" dirty="0" smtClean="0"/>
                  <a:t> </a:t>
                </a:r>
                <a14:m>
                  <m:oMath xmlns:m="http://schemas.openxmlformats.org/officeDocument/2006/math">
                    <m:r>
                      <m:rPr>
                        <m:sty m:val="p"/>
                      </m:rPr>
                      <a:rPr lang="en-US" altLang="zh-TW" b="0" i="0" smtClean="0">
                        <a:latin typeface="Cambria Math"/>
                      </a:rPr>
                      <m:t>E</m:t>
                    </m:r>
                    <m:r>
                      <a:rPr lang="en-US" altLang="zh-TW" b="0" i="0" smtClean="0">
                        <a:latin typeface="Cambria Math"/>
                      </a:rPr>
                      <m:t>&lt;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and unbound otherwise.</a:t>
                </a:r>
                <a:r>
                  <a:rPr lang="zh-TW" altLang="en-US" dirty="0">
                    <a:latin typeface="Cambria Math" pitchFamily="18" charset="0"/>
                    <a:ea typeface="Cambria Math" pitchFamily="18" charset="0"/>
                  </a:rPr>
                  <a:t> </a:t>
                </a:r>
                <a:endParaRPr lang="en-US" altLang="zh-TW" dirty="0" smtClean="0">
                  <a:latin typeface="Cambria Math" pitchFamily="18" charset="0"/>
                  <a:ea typeface="Cambria Math"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76837" y="3069638"/>
                <a:ext cx="8443831" cy="2031325"/>
              </a:xfrm>
              <a:prstGeom prst="rect">
                <a:avLst/>
              </a:prstGeom>
              <a:blipFill rotWithShape="1">
                <a:blip r:embed="rId5"/>
                <a:stretch>
                  <a:fillRect l="-577" t="-2102" b="-330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509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Free fall</a:t>
            </a:r>
            <a:endParaRPr lang="zh-TW" altLang="en-US" dirty="0"/>
          </a:p>
        </p:txBody>
      </p:sp>
      <mc:AlternateContent xmlns:mc="http://schemas.openxmlformats.org/markup-compatibility/2006" xmlns:a14="http://schemas.microsoft.com/office/drawing/2010/main">
        <mc:Choice Requires="a14">
          <p:sp>
            <p:nvSpPr>
              <p:cNvPr id="3" name="Rectangle 2"/>
              <p:cNvSpPr/>
              <p:nvPr/>
            </p:nvSpPr>
            <p:spPr>
              <a:xfrm>
                <a:off x="968924" y="1725199"/>
                <a:ext cx="2810321"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𝐸</m:t>
                      </m:r>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𝑡</m:t>
                          </m:r>
                        </m:sub>
                      </m:sSub>
                      <m:r>
                        <a:rPr lang="zh-TW" altLang="en-US">
                          <a:latin typeface="Cambria Math"/>
                        </a:rPr>
                        <m:t>=</m:t>
                      </m:r>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r>
                        <a:rPr lang="zh-TW" altLang="en-US">
                          <a:latin typeface="Cambria Math"/>
                        </a:rPr>
                        <m:t>⁢</m:t>
                      </m:r>
                      <m:r>
                        <a:rPr lang="zh-TW" altLang="en-US" i="1">
                          <a:latin typeface="Cambria Math"/>
                        </a:rPr>
                        <m:t>𝛾</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m:oMathPara>
                </a14:m>
                <a:endParaRPr lang="zh-TW"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968924" y="1725199"/>
                <a:ext cx="2810321" cy="656013"/>
              </a:xfrm>
              <a:prstGeom prst="rect">
                <a:avLst/>
              </a:prstGeom>
              <a:blipFill rotWithShape="1">
                <a:blip r:embed="rId2"/>
                <a:stretch>
                  <a:fillRect/>
                </a:stretch>
              </a:blipFill>
            </p:spPr>
            <p:txBody>
              <a:bodyPr/>
              <a:lstStyle/>
              <a:p>
                <a:r>
                  <a:rPr lang="zh-TW" altLang="en-US">
                    <a:noFill/>
                  </a:rPr>
                  <a:t> </a:t>
                </a:r>
              </a:p>
            </p:txBody>
          </p:sp>
        </mc:Fallback>
      </mc:AlternateContent>
      <p:sp>
        <p:nvSpPr>
          <p:cNvPr id="4" name="TextBox 3"/>
          <p:cNvSpPr txBox="1"/>
          <p:nvPr/>
        </p:nvSpPr>
        <p:spPr>
          <a:xfrm>
            <a:off x="453006" y="939567"/>
            <a:ext cx="8083570"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On the last slide we mention that we can use E to calculated the Lorentz factor as a function of radial distance r, let’s now work it out.</a:t>
            </a:r>
            <a:endParaRPr lang="zh-TW" altLang="en-US" dirty="0" smtClean="0">
              <a:latin typeface="Cambria Math" pitchFamily="18" charset="0"/>
              <a:ea typeface="Cambria Math" pitchFamily="18" charset="0"/>
            </a:endParaRPr>
          </a:p>
        </p:txBody>
      </p:sp>
      <p:sp>
        <p:nvSpPr>
          <p:cNvPr id="5" name="TextBox 4"/>
          <p:cNvSpPr txBox="1"/>
          <p:nvPr/>
        </p:nvSpPr>
        <p:spPr>
          <a:xfrm>
            <a:off x="453006" y="2608868"/>
            <a:ext cx="5409751"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Consider a particle falling toward a black hole stating from rest at infinity.</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453006" y="3212875"/>
                <a:ext cx="5409751" cy="656013"/>
              </a:xfrm>
              <a:prstGeom prst="rect">
                <a:avLst/>
              </a:prstGeom>
              <a:noFill/>
            </p:spPr>
            <p:txBody>
              <a:bodyPr wrap="none" rtlCol="0">
                <a:spAutoFit/>
              </a:bodyPr>
              <a:lstStyle/>
              <a:p>
                <a:r>
                  <a:rPr lang="en-US" altLang="zh-TW" dirty="0" smtClean="0">
                    <a:latin typeface="Cambria Math" pitchFamily="18" charset="0"/>
                    <a:ea typeface="Cambria Math" pitchFamily="18" charset="0"/>
                  </a:rPr>
                  <a:t>This means that </a:t>
                </a:r>
                <a14:m>
                  <m:oMath xmlns:m="http://schemas.openxmlformats.org/officeDocument/2006/math">
                    <m:sSub>
                      <m:sSubPr>
                        <m:ctrlPr>
                          <a:rPr lang="zh-TW" altLang="en-US" i="1">
                            <a:latin typeface="Cambria Math"/>
                          </a:rPr>
                        </m:ctrlPr>
                      </m:sSubPr>
                      <m:e>
                        <m:r>
                          <a:rPr lang="zh-TW" altLang="en-US" i="1">
                            <a:latin typeface="Cambria Math"/>
                          </a:rPr>
                          <m:t>𝐸</m:t>
                        </m:r>
                      </m:e>
                      <m:sub>
                        <m:r>
                          <a:rPr lang="zh-TW" altLang="en-US">
                            <a:latin typeface="Cambria Math"/>
                          </a:rPr>
                          <m:t>∞</m:t>
                        </m:r>
                      </m:sub>
                    </m:sSub>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r>
                      <a:rPr lang="zh-TW" altLang="en-US" i="1">
                        <a:latin typeface="Cambria Math"/>
                      </a:rPr>
                      <m:t>𝐸</m:t>
                    </m:r>
                    <m:r>
                      <a:rPr lang="zh-TW" altLang="en-US">
                        <a:latin typeface="Cambria Math"/>
                      </a:rPr>
                      <m:t>⁢</m:t>
                    </m:r>
                    <m:d>
                      <m:dPr>
                        <m:ctrlPr>
                          <a:rPr lang="zh-TW" altLang="en-US" i="1">
                            <a:latin typeface="Cambria Math"/>
                          </a:rPr>
                        </m:ctrlPr>
                      </m:dPr>
                      <m:e>
                        <m:r>
                          <a:rPr lang="zh-TW" altLang="en-US" i="1">
                            <a:latin typeface="Cambria Math"/>
                          </a:rPr>
                          <m:t>𝑟</m:t>
                        </m:r>
                      </m:e>
                    </m:d>
                    <m:r>
                      <a:rPr lang="zh-TW" altLang="en-US">
                        <a:latin typeface="Cambria Math"/>
                      </a:rPr>
                      <m:t>=</m:t>
                    </m:r>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r>
                      <a:rPr lang="zh-TW" altLang="en-US">
                        <a:latin typeface="Cambria Math"/>
                      </a:rPr>
                      <m:t>⁢</m:t>
                    </m:r>
                    <m:r>
                      <a:rPr lang="zh-TW" altLang="en-US" i="1">
                        <a:latin typeface="Cambria Math"/>
                      </a:rPr>
                      <m:t>𝛾</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53006" y="3212875"/>
                <a:ext cx="5409751" cy="656013"/>
              </a:xfrm>
              <a:prstGeom prst="rect">
                <a:avLst/>
              </a:prstGeom>
              <a:blipFill rotWithShape="1">
                <a:blip r:embed="rId3"/>
                <a:stretch>
                  <a:fillRect l="-90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3006" y="3985442"/>
                <a:ext cx="4335802" cy="1748043"/>
              </a:xfrm>
              <a:prstGeom prst="rect">
                <a:avLst/>
              </a:prstGeom>
              <a:noFill/>
            </p:spPr>
            <p:txBody>
              <a:bodyPr wrap="none" rtlCol="0">
                <a:spAutoFit/>
              </a:bodyPr>
              <a:lstStyle/>
              <a:p>
                <a:r>
                  <a:rPr lang="en-US" altLang="zh-TW" dirty="0" smtClean="0">
                    <a:latin typeface="Cambria Math" pitchFamily="18" charset="0"/>
                    <a:ea typeface="Cambria Math" pitchFamily="18" charset="0"/>
                  </a:rPr>
                  <a:t>This gives us </a:t>
                </a:r>
                <a14:m>
                  <m:oMath xmlns:m="http://schemas.openxmlformats.org/officeDocument/2006/math">
                    <m:r>
                      <a:rPr lang="zh-TW" altLang="en-US" i="1">
                        <a:latin typeface="Cambria Math"/>
                      </a:rPr>
                      <m:t>𝛾</m:t>
                    </m:r>
                    <m:r>
                      <a:rPr lang="zh-TW" altLang="en-US">
                        <a:latin typeface="Cambria Math"/>
                      </a:rPr>
                      <m:t>=</m:t>
                    </m:r>
                    <m:f>
                      <m:fPr>
                        <m:ctrlPr>
                          <a:rPr lang="zh-TW" altLang="en-US" i="1">
                            <a:latin typeface="Cambria Math"/>
                          </a:rPr>
                        </m:ctrlPr>
                      </m:fPr>
                      <m:num>
                        <m:r>
                          <a:rPr lang="zh-TW" altLang="en-US">
                            <a:latin typeface="Cambria Math"/>
                          </a:rPr>
                          <m:t>1</m:t>
                        </m:r>
                      </m:num>
                      <m:den>
                        <m:rad>
                          <m:radPr>
                            <m:degHide m:val="on"/>
                            <m:ctrlPr>
                              <a:rPr lang="zh-TW" altLang="en-US" i="1">
                                <a:latin typeface="Cambria Math"/>
                              </a:rPr>
                            </m:ctrlPr>
                          </m:radPr>
                          <m:deg/>
                          <m:e>
                            <m:r>
                              <a:rPr lang="zh-TW" altLang="en-US">
                                <a:latin typeface="Cambria Math"/>
                              </a:rPr>
                              <m:t>1−</m:t>
                            </m:r>
                            <m:sSup>
                              <m:sSupPr>
                                <m:ctrlPr>
                                  <a:rPr lang="zh-TW" altLang="en-US" i="1">
                                    <a:latin typeface="Cambria Math"/>
                                  </a:rPr>
                                </m:ctrlPr>
                              </m:sSupPr>
                              <m:e>
                                <m:d>
                                  <m:dPr>
                                    <m:ctrlPr>
                                      <a:rPr lang="zh-TW" altLang="en-US" i="1">
                                        <a:latin typeface="Cambria Math"/>
                                      </a:rPr>
                                    </m:ctrlPr>
                                  </m:dPr>
                                  <m:e>
                                    <m:f>
                                      <m:fPr>
                                        <m:type m:val="lin"/>
                                        <m:ctrlPr>
                                          <a:rPr lang="zh-TW" altLang="en-US" i="1">
                                            <a:latin typeface="Cambria Math"/>
                                          </a:rPr>
                                        </m:ctrlPr>
                                      </m:fPr>
                                      <m:num>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𝑟</m:t>
                                                </m:r>
                                              </m:e>
                                            </m:acc>
                                          </m:sup>
                                        </m:sSup>
                                        <m:r>
                                          <m:rPr>
                                            <m:nor/>
                                          </m:rPr>
                                          <a:rPr lang="zh-TW" altLang="en-US"/>
                                          <m:t> </m:t>
                                        </m:r>
                                      </m:num>
                                      <m:den>
                                        <m:r>
                                          <a:rPr lang="zh-TW" altLang="en-US" i="1">
                                            <a:latin typeface="Cambria Math"/>
                                          </a:rPr>
                                          <m:t>𝑐</m:t>
                                        </m:r>
                                      </m:den>
                                    </m:f>
                                  </m:e>
                                </m:d>
                              </m:e>
                              <m:sup>
                                <m:r>
                                  <a:rPr lang="zh-TW" altLang="en-US">
                                    <a:latin typeface="Cambria Math"/>
                                  </a:rPr>
                                  <m:t>2</m:t>
                                </m:r>
                              </m:sup>
                            </m:sSup>
                          </m:e>
                        </m:rad>
                      </m:den>
                    </m:f>
                  </m:oMath>
                </a14:m>
                <a:endParaRPr lang="en-US" altLang="zh-TW" i="1" dirty="0" smtClean="0">
                  <a:latin typeface="Cambria Math"/>
                </a:endParaRPr>
              </a:p>
              <a:p>
                <a:pPr/>
                <a14:m>
                  <m:oMathPara xmlns:m="http://schemas.openxmlformats.org/officeDocument/2006/math">
                    <m:oMathParaPr>
                      <m:jc m:val="centerGroup"/>
                    </m:oMathParaPr>
                    <m:oMath xmlns:m="http://schemas.openxmlformats.org/officeDocument/2006/math">
                      <m:r>
                        <a:rPr lang="zh-TW" altLang="en-US">
                          <a:latin typeface="Cambria Math"/>
                        </a:rPr>
                        <m:t>=</m:t>
                      </m:r>
                      <m:f>
                        <m:fPr>
                          <m:ctrlPr>
                            <a:rPr lang="zh-TW" altLang="en-US" i="1">
                              <a:latin typeface="Cambria Math"/>
                            </a:rPr>
                          </m:ctrlPr>
                        </m:fPr>
                        <m:num>
                          <m:r>
                            <a:rPr lang="zh-TW" altLang="en-US">
                              <a:latin typeface="Cambria Math"/>
                            </a:rPr>
                            <m:t>1</m:t>
                          </m:r>
                        </m:num>
                        <m:den>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r>
                                    <m:rPr>
                                      <m:sty m:val="p"/>
                                    </m:rPr>
                                    <a:rPr lang="zh-TW" altLang="en-US">
                                      <a:latin typeface="Cambria Math"/>
                                    </a:rPr>
                                    <m:t>rs</m:t>
                                  </m:r>
                                </m:num>
                                <m:den>
                                  <m:r>
                                    <a:rPr lang="zh-TW" altLang="en-US" i="1">
                                      <a:latin typeface="Cambria Math"/>
                                    </a:rPr>
                                    <m:t>𝑟</m:t>
                                  </m:r>
                                </m:den>
                              </m:f>
                            </m:e>
                          </m:rad>
                        </m:den>
                      </m:f>
                      <m:r>
                        <a:rPr lang="en-US" altLang="zh-TW" b="0" i="1" smtClean="0">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𝑟</m:t>
                                  </m:r>
                                </m:e>
                              </m:acc>
                            </m:sup>
                          </m:sSup>
                        </m:e>
                        <m:sub>
                          <m:r>
                            <m:rPr>
                              <m:sty m:val="p"/>
                            </m:rPr>
                            <a:rPr lang="zh-TW" altLang="en-US">
                              <a:latin typeface="Cambria Math"/>
                            </a:rPr>
                            <m:t>ff</m:t>
                          </m:r>
                        </m:sub>
                      </m:sSub>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r>
                                <a:rPr lang="zh-TW" altLang="en-US">
                                  <a:latin typeface="Cambria Math"/>
                                </a:rPr>
                                <m:t>2⁢</m:t>
                              </m:r>
                              <m:r>
                                <a:rPr lang="zh-TW" altLang="en-US" i="1">
                                  <a:latin typeface="Cambria Math"/>
                                </a:rPr>
                                <m:t>𝐺</m:t>
                              </m:r>
                              <m:r>
                                <a:rPr lang="zh-TW" altLang="en-US">
                                  <a:latin typeface="Cambria Math"/>
                                </a:rPr>
                                <m:t>⁢</m:t>
                              </m:r>
                              <m:r>
                                <a:rPr lang="zh-TW" altLang="en-US" i="1">
                                  <a:latin typeface="Cambria Math"/>
                                </a:rPr>
                                <m:t>𝑀</m:t>
                              </m:r>
                            </m:num>
                            <m:den>
                              <m:r>
                                <a:rPr lang="zh-TW" altLang="en-US" i="1">
                                  <a:latin typeface="Cambria Math"/>
                                </a:rPr>
                                <m:t>𝑟</m:t>
                              </m:r>
                            </m:den>
                          </m:f>
                        </m:e>
                      </m:rad>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53006" y="3985442"/>
                <a:ext cx="4335802" cy="1748043"/>
              </a:xfrm>
              <a:prstGeom prst="rect">
                <a:avLst/>
              </a:prstGeom>
              <a:blipFill rotWithShape="1">
                <a:blip r:embed="rId4"/>
                <a:stretch>
                  <a:fillRect l="-112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722563" y="4876905"/>
                <a:ext cx="3541675" cy="384464"/>
              </a:xfrm>
              <a:prstGeom prst="rect">
                <a:avLst/>
              </a:prstGeom>
              <a:noFill/>
            </p:spPr>
            <p:txBody>
              <a:bodyPr wrap="none" rtlCol="0">
                <a:spAutoFit/>
              </a:bodyPr>
              <a:lstStyle/>
              <a:p>
                <a:r>
                  <a:rPr lang="en-US" altLang="zh-TW" dirty="0" smtClean="0"/>
                  <a:t>At </a:t>
                </a:r>
                <a:r>
                  <a:rPr lang="en-US" altLang="zh-TW" dirty="0"/>
                  <a:t>t</a:t>
                </a:r>
                <a:r>
                  <a:rPr lang="en-US" altLang="zh-TW" dirty="0" smtClean="0"/>
                  <a:t>he event horizon, </a:t>
                </a:r>
                <a14:m>
                  <m:oMath xmlns:m="http://schemas.openxmlformats.org/officeDocument/2006/math">
                    <m:sSub>
                      <m:sSubPr>
                        <m:ctrlPr>
                          <a:rPr lang="zh-TW" altLang="en-US" i="1">
                            <a:latin typeface="Cambria Math"/>
                          </a:rPr>
                        </m:ctrlPr>
                      </m:sSubPr>
                      <m:e>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𝑟</m:t>
                                </m:r>
                              </m:e>
                            </m:acc>
                          </m:sup>
                        </m:sSup>
                      </m:e>
                      <m:sub>
                        <m:r>
                          <m:rPr>
                            <m:sty m:val="p"/>
                          </m:rPr>
                          <a:rPr lang="zh-TW" altLang="en-US">
                            <a:latin typeface="Cambria Math"/>
                          </a:rPr>
                          <m:t>ff</m:t>
                        </m:r>
                      </m:sub>
                    </m:sSub>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𝑟</m:t>
                            </m:r>
                          </m:e>
                          <m:sub>
                            <m:r>
                              <a:rPr lang="zh-TW" altLang="en-US" i="1">
                                <a:latin typeface="Cambria Math"/>
                              </a:rPr>
                              <m:t>𝑠</m:t>
                            </m:r>
                          </m:sub>
                        </m:sSub>
                      </m:e>
                    </m:d>
                    <m:r>
                      <a:rPr lang="zh-TW" altLang="en-US">
                        <a:latin typeface="Cambria Math"/>
                      </a:rPr>
                      <m:t>=−</m:t>
                    </m:r>
                    <m:r>
                      <a:rPr lang="zh-TW" altLang="en-US" i="1">
                        <a:latin typeface="Cambria Math"/>
                      </a:rPr>
                      <m:t>𝑐</m:t>
                    </m:r>
                  </m:oMath>
                </a14:m>
                <a:endParaRPr lang="zh-TW"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4722563" y="4876905"/>
                <a:ext cx="3541675" cy="384464"/>
              </a:xfrm>
              <a:prstGeom prst="rect">
                <a:avLst/>
              </a:prstGeom>
              <a:blipFill rotWithShape="1">
                <a:blip r:embed="rId5"/>
                <a:stretch>
                  <a:fillRect l="-1549" t="-3175" b="-25397"/>
                </a:stretch>
              </a:blipFill>
            </p:spPr>
            <p:txBody>
              <a:bodyPr/>
              <a:lstStyle/>
              <a:p>
                <a:r>
                  <a:rPr lang="zh-TW" altLang="en-US">
                    <a:noFill/>
                  </a:rPr>
                  <a:t> </a:t>
                </a:r>
              </a:p>
            </p:txBody>
          </p:sp>
        </mc:Fallback>
      </mc:AlternateContent>
      <p:sp>
        <p:nvSpPr>
          <p:cNvPr id="22" name="TextBox 21"/>
          <p:cNvSpPr txBox="1"/>
          <p:nvPr/>
        </p:nvSpPr>
        <p:spPr>
          <a:xfrm>
            <a:off x="453006" y="5794929"/>
            <a:ext cx="8473280"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We see that if we drop something at infinity and assuming there is noting else in the universe between it and the BH, then it arrives at the BH at exactly the speed of light!</a:t>
            </a:r>
            <a:endParaRPr lang="zh-TW" altLang="en-US" dirty="0" smtClean="0">
              <a:latin typeface="Cambria Math" pitchFamily="18" charset="0"/>
              <a:ea typeface="Cambria Math" pitchFamily="18" charset="0"/>
            </a:endParaRPr>
          </a:p>
        </p:txBody>
      </p:sp>
      <p:pic>
        <p:nvPicPr>
          <p:cNvPr id="13314" name="Picture 2" descr="G:\Desktop\Black Hole Astrophysics\Textbook circle\09 Ch7.4\mod3_q16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2500" y="1620988"/>
            <a:ext cx="2733786" cy="273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Chucking stuff directly at the BH</a:t>
            </a:r>
            <a:endParaRPr lang="zh-TW" altLang="en-US" dirty="0"/>
          </a:p>
        </p:txBody>
      </p:sp>
      <p:sp>
        <p:nvSpPr>
          <p:cNvPr id="3" name="TextBox 2"/>
          <p:cNvSpPr txBox="1"/>
          <p:nvPr/>
        </p:nvSpPr>
        <p:spPr>
          <a:xfrm>
            <a:off x="389023" y="974454"/>
            <a:ext cx="4301761"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Now you might ask</a:t>
            </a:r>
            <a:r>
              <a:rPr lang="zh-TW" altLang="en-US" dirty="0" smtClean="0">
                <a:latin typeface="Cambria Math" pitchFamily="18" charset="0"/>
                <a:ea typeface="Cambria Math" pitchFamily="18" charset="0"/>
              </a:rPr>
              <a:t>：</a:t>
            </a:r>
            <a:r>
              <a:rPr lang="en-US" altLang="zh-TW" dirty="0" smtClean="0">
                <a:latin typeface="Cambria Math" pitchFamily="18" charset="0"/>
                <a:ea typeface="Cambria Math" pitchFamily="18" charset="0"/>
              </a:rPr>
              <a:t>”Particles accelerate to c if we drop them off at infinity, what if we kick them into the BH starting from infinity?”</a:t>
            </a:r>
          </a:p>
        </p:txBody>
      </p:sp>
      <p:sp>
        <p:nvSpPr>
          <p:cNvPr id="4" name="TextBox 3"/>
          <p:cNvSpPr txBox="1"/>
          <p:nvPr/>
        </p:nvSpPr>
        <p:spPr>
          <a:xfrm>
            <a:off x="311729" y="2325456"/>
            <a:ext cx="4379055"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Special relativity tells us that we can’t exceed c now matter what, so somehow the particle should still end up less than c even if we throw as hard as we can!</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4325257" y="3495337"/>
                <a:ext cx="4708352" cy="1210011"/>
              </a:xfrm>
              <a:prstGeom prst="rect">
                <a:avLst/>
              </a:prstGeom>
              <a:noFill/>
            </p:spPr>
            <p:txBody>
              <a:bodyPr wrap="square" rtlCol="0">
                <a:spAutoFit/>
              </a:bodyPr>
              <a:lstStyle/>
              <a:p>
                <a:r>
                  <a:rPr lang="en-US" altLang="zh-TW" dirty="0" smtClean="0">
                    <a:latin typeface="Cambria Math" pitchFamily="18" charset="0"/>
                    <a:ea typeface="Cambria Math" pitchFamily="18" charset="0"/>
                  </a:rPr>
                  <a:t>Let’s consider a general case in which we don’t specify energy at infinity, thus,</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𝐸</m:t>
                          </m:r>
                        </m:e>
                        <m:sub>
                          <m:r>
                            <a:rPr lang="zh-TW" altLang="en-US">
                              <a:latin typeface="Cambria Math"/>
                            </a:rPr>
                            <m:t>∞</m:t>
                          </m:r>
                        </m:sub>
                      </m:sSub>
                      <m:r>
                        <a:rPr lang="zh-TW" altLang="en-US">
                          <a:latin typeface="Cambria Math"/>
                        </a:rPr>
                        <m:t>=</m:t>
                      </m:r>
                      <m:r>
                        <a:rPr lang="zh-TW" altLang="en-US" i="1">
                          <a:latin typeface="Cambria Math"/>
                        </a:rPr>
                        <m:t>𝐸</m:t>
                      </m:r>
                      <m:r>
                        <a:rPr lang="zh-TW" altLang="en-US">
                          <a:latin typeface="Cambria Math"/>
                        </a:rPr>
                        <m:t>⁢</m:t>
                      </m:r>
                      <m:d>
                        <m:dPr>
                          <m:ctrlPr>
                            <a:rPr lang="zh-TW" altLang="en-US" i="1">
                              <a:latin typeface="Cambria Math"/>
                            </a:rPr>
                          </m:ctrlPr>
                        </m:dPr>
                        <m:e>
                          <m:r>
                            <a:rPr lang="zh-TW" altLang="en-US" i="1">
                              <a:latin typeface="Cambria Math"/>
                            </a:rPr>
                            <m:t>𝑟</m:t>
                          </m:r>
                        </m:e>
                      </m:d>
                      <m:r>
                        <a:rPr lang="zh-TW" altLang="en-US">
                          <a:latin typeface="Cambria Math"/>
                        </a:rPr>
                        <m:t>=</m:t>
                      </m:r>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r>
                        <a:rPr lang="zh-TW" altLang="en-US">
                          <a:latin typeface="Cambria Math"/>
                        </a:rPr>
                        <m:t>⁢</m:t>
                      </m:r>
                      <m:r>
                        <a:rPr lang="zh-TW" altLang="en-US" i="1">
                          <a:latin typeface="Cambria Math"/>
                        </a:rPr>
                        <m:t>𝛾</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m:oMathPara>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325257" y="3495337"/>
                <a:ext cx="4708352" cy="1210011"/>
              </a:xfrm>
              <a:prstGeom prst="rect">
                <a:avLst/>
              </a:prstGeom>
              <a:blipFill rotWithShape="1">
                <a:blip r:embed="rId2"/>
                <a:stretch>
                  <a:fillRect l="-1166" t="-30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217980" y="4905794"/>
                <a:ext cx="4859664" cy="656013"/>
              </a:xfrm>
              <a:prstGeom prst="rect">
                <a:avLst/>
              </a:prstGeom>
              <a:noFill/>
            </p:spPr>
            <p:txBody>
              <a:bodyPr wrap="none" rtlCol="0">
                <a:spAutoFit/>
              </a:bodyPr>
              <a:lstStyle/>
              <a:p>
                <a:r>
                  <a:rPr lang="en-US" altLang="zh-TW" dirty="0" smtClean="0">
                    <a:latin typeface="Cambria Math" pitchFamily="18" charset="0"/>
                    <a:ea typeface="Cambria Math" pitchFamily="18" charset="0"/>
                  </a:rPr>
                  <a:t>Solving this gives </a:t>
                </a:r>
                <a14:m>
                  <m:oMath xmlns:m="http://schemas.openxmlformats.org/officeDocument/2006/math">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𝑟</m:t>
                            </m:r>
                          </m:e>
                        </m:acc>
                      </m:sup>
                    </m:sSup>
                    <m:r>
                      <a:rPr lang="zh-TW" altLang="en-US">
                        <a:latin typeface="Cambria Math"/>
                      </a:rPr>
                      <m:t>=−</m:t>
                    </m:r>
                    <m:r>
                      <a:rPr lang="zh-TW" altLang="en-US" i="1">
                        <a:latin typeface="Cambria Math"/>
                      </a:rPr>
                      <m:t>𝑐</m:t>
                    </m:r>
                    <m:r>
                      <a:rPr lang="zh-TW" altLang="en-US">
                        <a:latin typeface="Cambria Math"/>
                      </a:rPr>
                      <m:t>⁢</m:t>
                    </m:r>
                    <m:rad>
                      <m:radPr>
                        <m:degHide m:val="on"/>
                        <m:ctrlPr>
                          <a:rPr lang="zh-TW" altLang="en-US" i="1">
                            <a:latin typeface="Cambria Math"/>
                          </a:rPr>
                        </m:ctrlPr>
                      </m:radPr>
                      <m:deg/>
                      <m:e>
                        <m:r>
                          <a:rPr lang="zh-TW" altLang="en-US">
                            <a:latin typeface="Cambria Math"/>
                          </a:rPr>
                          <m:t>1−</m:t>
                        </m:r>
                        <m:d>
                          <m:dPr>
                            <m:ctrlPr>
                              <a:rPr lang="zh-TW" altLang="en-US" i="1">
                                <a:latin typeface="Cambria Math"/>
                              </a:rPr>
                            </m:ctrlPr>
                          </m:dPr>
                          <m:e>
                            <m:f>
                              <m:fPr>
                                <m:ctrlPr>
                                  <a:rPr lang="zh-TW" altLang="en-US" i="1">
                                    <a:latin typeface="Cambria Math"/>
                                  </a:rPr>
                                </m:ctrlPr>
                              </m:fPr>
                              <m:num>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num>
                              <m:den>
                                <m:r>
                                  <a:rPr lang="zh-TW" altLang="en-US" i="1">
                                    <a:latin typeface="Cambria Math"/>
                                  </a:rPr>
                                  <m:t>𝐸</m:t>
                                </m:r>
                              </m:den>
                            </m:f>
                          </m:e>
                        </m:d>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e>
                    </m:rad>
                  </m:oMath>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217980" y="4905794"/>
                <a:ext cx="4859664" cy="656013"/>
              </a:xfrm>
              <a:prstGeom prst="rect">
                <a:avLst/>
              </a:prstGeom>
              <a:blipFill rotWithShape="1">
                <a:blip r:embed="rId3"/>
                <a:stretch>
                  <a:fillRect l="-112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25258" y="5748745"/>
                <a:ext cx="4818742" cy="661463"/>
              </a:xfrm>
              <a:prstGeom prst="rect">
                <a:avLst/>
              </a:prstGeom>
              <a:noFill/>
            </p:spPr>
            <p:txBody>
              <a:bodyPr wrap="square" rtlCol="0">
                <a:spAutoFit/>
              </a:bodyPr>
              <a:lstStyle/>
              <a:p>
                <a:r>
                  <a:rPr lang="en-US" altLang="zh-TW" dirty="0" smtClean="0">
                    <a:latin typeface="Cambria Math" pitchFamily="18" charset="0"/>
                    <a:ea typeface="Cambria Math" pitchFamily="18" charset="0"/>
                  </a:rPr>
                  <a:t>Interestingly, no matter what E is, when </a:t>
                </a:r>
                <a14:m>
                  <m:oMath xmlns:m="http://schemas.openxmlformats.org/officeDocument/2006/math">
                    <m:r>
                      <m:rPr>
                        <m:sty m:val="p"/>
                      </m:rPr>
                      <a:rPr lang="en-US" altLang="zh-TW" b="0" i="0" smtClean="0">
                        <a:latin typeface="Cambria Math"/>
                      </a:rPr>
                      <m:t>r</m:t>
                    </m:r>
                    <m:r>
                      <a:rPr lang="en-US" altLang="zh-TW" b="0" i="0" smtClean="0">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a14:m>
                <a:r>
                  <a:rPr lang="en-US" altLang="zh-TW" dirty="0" smtClean="0">
                    <a:latin typeface="Cambria Math" pitchFamily="18" charset="0"/>
                    <a:ea typeface="Cambria Math" pitchFamily="18" charset="0"/>
                  </a:rPr>
                  <a:t>, we always get </a:t>
                </a:r>
                <a14:m>
                  <m:oMath xmlns:m="http://schemas.openxmlformats.org/officeDocument/2006/math">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𝑟</m:t>
                            </m:r>
                          </m:e>
                        </m:acc>
                      </m:sup>
                    </m:sSup>
                    <m:r>
                      <a:rPr lang="zh-TW" altLang="en-US">
                        <a:latin typeface="Cambria Math"/>
                      </a:rPr>
                      <m:t>=−</m:t>
                    </m:r>
                    <m:r>
                      <a:rPr lang="zh-TW" altLang="en-US" i="1">
                        <a:latin typeface="Cambria Math"/>
                      </a:rPr>
                      <m:t>𝑐</m:t>
                    </m:r>
                  </m:oMath>
                </a14:m>
                <a:r>
                  <a:rPr lang="zh-TW" altLang="en-US" dirty="0" smtClean="0"/>
                  <a:t>！</a:t>
                </a:r>
                <a:endParaRPr lang="zh-TW"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325258" y="5748745"/>
                <a:ext cx="4818742" cy="661463"/>
              </a:xfrm>
              <a:prstGeom prst="rect">
                <a:avLst/>
              </a:prstGeom>
              <a:blipFill rotWithShape="1">
                <a:blip r:embed="rId4"/>
                <a:stretch>
                  <a:fillRect l="-1139" t="-5505" b="-13761"/>
                </a:stretch>
              </a:blipFill>
            </p:spPr>
            <p:txBody>
              <a:bodyPr/>
              <a:lstStyle/>
              <a:p>
                <a:r>
                  <a:rPr lang="zh-TW" altLang="en-US">
                    <a:noFill/>
                  </a:rPr>
                  <a:t> </a:t>
                </a:r>
              </a:p>
            </p:txBody>
          </p:sp>
        </mc:Fallback>
      </mc:AlternateContent>
      <p:sp>
        <p:nvSpPr>
          <p:cNvPr id="11" name="Rectangle 10"/>
          <p:cNvSpPr/>
          <p:nvPr/>
        </p:nvSpPr>
        <p:spPr>
          <a:xfrm>
            <a:off x="4453217" y="3244334"/>
            <a:ext cx="237566" cy="369332"/>
          </a:xfrm>
          <a:prstGeom prst="rect">
            <a:avLst/>
          </a:prstGeom>
        </p:spPr>
        <p:txBody>
          <a:bodyPr wrap="none">
            <a:spAutoFit/>
          </a:bodyPr>
          <a:lstStyle/>
          <a:p>
            <a:r>
              <a:rPr lang="zh-TW" altLang="en-US" dirty="0"/>
              <a:t> </a:t>
            </a:r>
          </a:p>
        </p:txBody>
      </p:sp>
      <p:grpSp>
        <p:nvGrpSpPr>
          <p:cNvPr id="14" name="Group 13"/>
          <p:cNvGrpSpPr/>
          <p:nvPr/>
        </p:nvGrpSpPr>
        <p:grpSpPr>
          <a:xfrm>
            <a:off x="146230" y="3703343"/>
            <a:ext cx="3910566" cy="2765297"/>
            <a:chOff x="5095601" y="3820061"/>
            <a:chExt cx="3910566" cy="2765297"/>
          </a:xfrm>
        </p:grpSpPr>
        <p:pic>
          <p:nvPicPr>
            <p:cNvPr id="5122" name="Picture 2" descr="G:\Desktop\Black Hole Astrophysics\Textbook circle\09 Ch7.4\radially_kick_into_B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601" y="3992798"/>
              <a:ext cx="3910566" cy="25925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TextBox 12"/>
                <p:cNvSpPr txBox="1"/>
                <p:nvPr/>
              </p:nvSpPr>
              <p:spPr>
                <a:xfrm>
                  <a:off x="7893594" y="5664155"/>
                  <a:ext cx="109940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400" i="1">
                                <a:latin typeface="Cambria Math"/>
                              </a:rPr>
                            </m:ctrlPr>
                          </m:sSubPr>
                          <m:e>
                            <m:r>
                              <a:rPr lang="zh-TW" altLang="en-US" sz="1400" i="1">
                                <a:latin typeface="Cambria Math"/>
                              </a:rPr>
                              <m:t>𝐸</m:t>
                            </m:r>
                          </m:e>
                          <m:sub>
                            <m:r>
                              <a:rPr lang="zh-TW" altLang="en-US" sz="1400">
                                <a:latin typeface="Cambria Math"/>
                              </a:rPr>
                              <m:t>∞</m:t>
                            </m:r>
                          </m:sub>
                        </m:sSub>
                        <m:r>
                          <a:rPr lang="zh-TW" altLang="en-US" sz="1400">
                            <a:latin typeface="Cambria Math"/>
                          </a:rPr>
                          <m:t>=</m:t>
                        </m:r>
                        <m:sSub>
                          <m:sSubPr>
                            <m:ctrlPr>
                              <a:rPr lang="zh-TW" altLang="en-US" sz="1400" i="1">
                                <a:latin typeface="Cambria Math"/>
                              </a:rPr>
                            </m:ctrlPr>
                          </m:sSubPr>
                          <m:e>
                            <m:r>
                              <a:rPr lang="zh-TW" altLang="en-US" sz="1400" i="1">
                                <a:latin typeface="Cambria Math"/>
                              </a:rPr>
                              <m:t>𝑚</m:t>
                            </m:r>
                          </m:e>
                          <m:sub>
                            <m:r>
                              <a:rPr lang="zh-TW" altLang="en-US" sz="1400">
                                <a:latin typeface="Cambria Math"/>
                              </a:rPr>
                              <m:t>0</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𝑐</m:t>
                            </m:r>
                          </m:e>
                          <m:sup>
                            <m:r>
                              <a:rPr lang="zh-TW" altLang="en-US" sz="1400">
                                <a:latin typeface="Cambria Math"/>
                              </a:rPr>
                              <m:t>2</m:t>
                            </m:r>
                          </m:sup>
                        </m:sSup>
                      </m:oMath>
                    </m:oMathPara>
                  </a14:m>
                  <a:endParaRPr lang="zh-TW" alt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893594" y="5664155"/>
                  <a:ext cx="1099404" cy="307777"/>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712807" y="4670670"/>
                  <a:ext cx="119879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400" i="1" smtClean="0">
                                <a:latin typeface="Cambria Math"/>
                              </a:rPr>
                            </m:ctrlPr>
                          </m:sSubPr>
                          <m:e>
                            <m:r>
                              <a:rPr lang="zh-TW" altLang="en-US" sz="1400" i="1">
                                <a:latin typeface="Cambria Math"/>
                              </a:rPr>
                              <m:t>𝐸</m:t>
                            </m:r>
                          </m:e>
                          <m:sub>
                            <m:r>
                              <a:rPr lang="zh-TW" altLang="en-US" sz="1400">
                                <a:latin typeface="Cambria Math"/>
                              </a:rPr>
                              <m:t>∞</m:t>
                            </m:r>
                          </m:sub>
                        </m:sSub>
                        <m:r>
                          <a:rPr lang="zh-TW" altLang="en-US" sz="1400">
                            <a:latin typeface="Cambria Math"/>
                          </a:rPr>
                          <m:t>=</m:t>
                        </m:r>
                        <m:r>
                          <a:rPr lang="en-US" altLang="zh-TW" sz="1400" b="0" i="1" smtClean="0">
                            <a:latin typeface="Cambria Math"/>
                          </a:rPr>
                          <m:t>2</m:t>
                        </m:r>
                        <m:sSub>
                          <m:sSubPr>
                            <m:ctrlPr>
                              <a:rPr lang="zh-TW" altLang="en-US" sz="1400" i="1">
                                <a:latin typeface="Cambria Math"/>
                              </a:rPr>
                            </m:ctrlPr>
                          </m:sSubPr>
                          <m:e>
                            <m:r>
                              <a:rPr lang="zh-TW" altLang="en-US" sz="1400" i="1">
                                <a:latin typeface="Cambria Math"/>
                              </a:rPr>
                              <m:t>𝑚</m:t>
                            </m:r>
                          </m:e>
                          <m:sub>
                            <m:r>
                              <a:rPr lang="zh-TW" altLang="en-US" sz="1400">
                                <a:latin typeface="Cambria Math"/>
                              </a:rPr>
                              <m:t>0</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𝑐</m:t>
                            </m:r>
                          </m:e>
                          <m:sup>
                            <m:r>
                              <a:rPr lang="zh-TW" altLang="en-US" sz="1400">
                                <a:latin typeface="Cambria Math"/>
                              </a:rPr>
                              <m:t>2</m:t>
                            </m:r>
                          </m:sup>
                        </m:sSup>
                      </m:oMath>
                    </m:oMathPara>
                  </a14:m>
                  <a:endParaRPr lang="zh-TW" altLang="en-US"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712807" y="4670670"/>
                  <a:ext cx="1198790" cy="307777"/>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712807" y="4239782"/>
                  <a:ext cx="119879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400" i="1" smtClean="0">
                                <a:latin typeface="Cambria Math"/>
                              </a:rPr>
                            </m:ctrlPr>
                          </m:sSubPr>
                          <m:e>
                            <m:r>
                              <a:rPr lang="zh-TW" altLang="en-US" sz="1400" i="1">
                                <a:latin typeface="Cambria Math"/>
                              </a:rPr>
                              <m:t>𝐸</m:t>
                            </m:r>
                          </m:e>
                          <m:sub>
                            <m:r>
                              <a:rPr lang="zh-TW" altLang="en-US" sz="1400">
                                <a:latin typeface="Cambria Math"/>
                              </a:rPr>
                              <m:t>∞</m:t>
                            </m:r>
                          </m:sub>
                        </m:sSub>
                        <m:r>
                          <a:rPr lang="zh-TW" altLang="en-US" sz="1400">
                            <a:latin typeface="Cambria Math"/>
                          </a:rPr>
                          <m:t>=</m:t>
                        </m:r>
                        <m:r>
                          <a:rPr lang="en-US" altLang="zh-TW" sz="1400" b="0" i="1" smtClean="0">
                            <a:latin typeface="Cambria Math"/>
                          </a:rPr>
                          <m:t>5</m:t>
                        </m:r>
                        <m:sSub>
                          <m:sSubPr>
                            <m:ctrlPr>
                              <a:rPr lang="zh-TW" altLang="en-US" sz="1400" i="1">
                                <a:latin typeface="Cambria Math"/>
                              </a:rPr>
                            </m:ctrlPr>
                          </m:sSubPr>
                          <m:e>
                            <m:r>
                              <a:rPr lang="zh-TW" altLang="en-US" sz="1400" i="1">
                                <a:latin typeface="Cambria Math"/>
                              </a:rPr>
                              <m:t>𝑚</m:t>
                            </m:r>
                          </m:e>
                          <m:sub>
                            <m:r>
                              <a:rPr lang="zh-TW" altLang="en-US" sz="1400">
                                <a:latin typeface="Cambria Math"/>
                              </a:rPr>
                              <m:t>0</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𝑐</m:t>
                            </m:r>
                          </m:e>
                          <m:sup>
                            <m:r>
                              <a:rPr lang="zh-TW" altLang="en-US" sz="1400">
                                <a:latin typeface="Cambria Math"/>
                              </a:rPr>
                              <m:t>2</m:t>
                            </m:r>
                          </m:sup>
                        </m:sSup>
                      </m:oMath>
                    </m:oMathPara>
                  </a14:m>
                  <a:endParaRPr lang="zh-TW" altLang="en-US"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7712807" y="4239782"/>
                  <a:ext cx="1198790" cy="307777"/>
                </a:xfrm>
                <a:prstGeom prst="rect">
                  <a:avLst/>
                </a:prstGeom>
                <a:blipFill rotWithShape="1">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694804" y="4044402"/>
                  <a:ext cx="12981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400" i="1" smtClean="0">
                                <a:latin typeface="Cambria Math"/>
                              </a:rPr>
                            </m:ctrlPr>
                          </m:sSubPr>
                          <m:e>
                            <m:r>
                              <a:rPr lang="zh-TW" altLang="en-US" sz="1400" i="1">
                                <a:latin typeface="Cambria Math"/>
                              </a:rPr>
                              <m:t>𝐸</m:t>
                            </m:r>
                          </m:e>
                          <m:sub>
                            <m:r>
                              <a:rPr lang="zh-TW" altLang="en-US" sz="1400">
                                <a:latin typeface="Cambria Math"/>
                              </a:rPr>
                              <m:t>∞</m:t>
                            </m:r>
                          </m:sub>
                        </m:sSub>
                        <m:r>
                          <a:rPr lang="zh-TW" altLang="en-US" sz="1400">
                            <a:latin typeface="Cambria Math"/>
                          </a:rPr>
                          <m:t>=</m:t>
                        </m:r>
                        <m:r>
                          <a:rPr lang="en-US" altLang="zh-TW" sz="1400" b="0" i="1" smtClean="0">
                            <a:latin typeface="Cambria Math"/>
                          </a:rPr>
                          <m:t>10</m:t>
                        </m:r>
                        <m:sSub>
                          <m:sSubPr>
                            <m:ctrlPr>
                              <a:rPr lang="zh-TW" altLang="en-US" sz="1400" i="1">
                                <a:latin typeface="Cambria Math"/>
                              </a:rPr>
                            </m:ctrlPr>
                          </m:sSubPr>
                          <m:e>
                            <m:r>
                              <a:rPr lang="zh-TW" altLang="en-US" sz="1400" i="1">
                                <a:latin typeface="Cambria Math"/>
                              </a:rPr>
                              <m:t>𝑚</m:t>
                            </m:r>
                          </m:e>
                          <m:sub>
                            <m:r>
                              <a:rPr lang="zh-TW" altLang="en-US" sz="1400">
                                <a:latin typeface="Cambria Math"/>
                              </a:rPr>
                              <m:t>0</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𝑐</m:t>
                            </m:r>
                          </m:e>
                          <m:sup>
                            <m:r>
                              <a:rPr lang="zh-TW" altLang="en-US" sz="1400">
                                <a:latin typeface="Cambria Math"/>
                              </a:rPr>
                              <m:t>2</m:t>
                            </m:r>
                          </m:sup>
                        </m:sSup>
                      </m:oMath>
                    </m:oMathPara>
                  </a14:m>
                  <a:endParaRPr lang="zh-TW" altLang="en-US"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694804" y="4044402"/>
                  <a:ext cx="1298176" cy="307777"/>
                </a:xfrm>
                <a:prstGeom prst="rect">
                  <a:avLst/>
                </a:prstGeom>
                <a:blipFill rotWithShape="1">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596637" y="3820061"/>
                  <a:ext cx="139756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400" i="1" smtClean="0">
                                <a:latin typeface="Cambria Math"/>
                              </a:rPr>
                            </m:ctrlPr>
                          </m:sSubPr>
                          <m:e>
                            <m:r>
                              <a:rPr lang="zh-TW" altLang="en-US" sz="1400" i="1">
                                <a:latin typeface="Cambria Math"/>
                              </a:rPr>
                              <m:t>𝐸</m:t>
                            </m:r>
                          </m:e>
                          <m:sub>
                            <m:r>
                              <a:rPr lang="zh-TW" altLang="en-US" sz="1400">
                                <a:latin typeface="Cambria Math"/>
                              </a:rPr>
                              <m:t>∞</m:t>
                            </m:r>
                          </m:sub>
                        </m:sSub>
                        <m:r>
                          <a:rPr lang="zh-TW" altLang="en-US" sz="1400">
                            <a:latin typeface="Cambria Math"/>
                          </a:rPr>
                          <m:t>=</m:t>
                        </m:r>
                        <m:r>
                          <a:rPr lang="en-US" altLang="zh-TW" sz="1400" b="0" i="1" smtClean="0">
                            <a:latin typeface="Cambria Math"/>
                          </a:rPr>
                          <m:t>100</m:t>
                        </m:r>
                        <m:sSub>
                          <m:sSubPr>
                            <m:ctrlPr>
                              <a:rPr lang="zh-TW" altLang="en-US" sz="1400" i="1">
                                <a:latin typeface="Cambria Math"/>
                              </a:rPr>
                            </m:ctrlPr>
                          </m:sSubPr>
                          <m:e>
                            <m:r>
                              <a:rPr lang="zh-TW" altLang="en-US" sz="1400" i="1">
                                <a:latin typeface="Cambria Math"/>
                              </a:rPr>
                              <m:t>𝑚</m:t>
                            </m:r>
                          </m:e>
                          <m:sub>
                            <m:r>
                              <a:rPr lang="zh-TW" altLang="en-US" sz="1400">
                                <a:latin typeface="Cambria Math"/>
                              </a:rPr>
                              <m:t>0</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𝑐</m:t>
                            </m:r>
                          </m:e>
                          <m:sup>
                            <m:r>
                              <a:rPr lang="zh-TW" altLang="en-US" sz="1400">
                                <a:latin typeface="Cambria Math"/>
                              </a:rPr>
                              <m:t>2</m:t>
                            </m:r>
                          </m:sup>
                        </m:sSup>
                      </m:oMath>
                    </m:oMathPara>
                  </a14:m>
                  <a:endParaRPr lang="zh-TW" altLang="en-US"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596637" y="3820061"/>
                  <a:ext cx="1397562" cy="307777"/>
                </a:xfrm>
                <a:prstGeom prst="rect">
                  <a:avLst/>
                </a:prstGeom>
                <a:blipFill rotWithShape="1">
                  <a:blip r:embed="rId10"/>
                  <a:stretch>
                    <a:fillRect/>
                  </a:stretch>
                </a:blipFill>
              </p:spPr>
              <p:txBody>
                <a:bodyPr/>
                <a:lstStyle/>
                <a:p>
                  <a:r>
                    <a:rPr lang="zh-TW" altLang="en-US">
                      <a:noFill/>
                    </a:rPr>
                    <a:t> </a:t>
                  </a:r>
                </a:p>
              </p:txBody>
            </p:sp>
          </mc:Fallback>
        </mc:AlternateContent>
      </p:grpSp>
      <p:pic>
        <p:nvPicPr>
          <p:cNvPr id="5124" name="Picture 4" descr="G:\Desktop\Black Hole Astrophysics\Textbook circle\09 Ch7.4\black hole.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672" t="20566" r="26973" b="20955"/>
          <a:stretch/>
        </p:blipFill>
        <p:spPr bwMode="auto">
          <a:xfrm>
            <a:off x="4780912" y="970074"/>
            <a:ext cx="18669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G:\Desktop\Black Hole Astrophysics\Textbook circle\09 Ch7.4\BSBPitcherSilhouette1.jpg"/>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646605" y="1541574"/>
            <a:ext cx="19763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par>
                                <p:cTn id="8" presetID="10"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fade">
                                      <p:cBhvr>
                                        <p:cTn id="10" dur="500"/>
                                        <p:tgtEl>
                                          <p:spTgt spid="51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Orbits</a:t>
            </a:r>
            <a:endParaRPr lang="zh-TW" altLang="en-US" dirty="0"/>
          </a:p>
        </p:txBody>
      </p:sp>
      <p:sp>
        <p:nvSpPr>
          <p:cNvPr id="3" name="TextBox 2"/>
          <p:cNvSpPr txBox="1"/>
          <p:nvPr/>
        </p:nvSpPr>
        <p:spPr>
          <a:xfrm>
            <a:off x="509072" y="1110568"/>
            <a:ext cx="791588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Consider the simple cases of circular orbits, again using the equation of motion</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201336" y="1533438"/>
                <a:ext cx="8724550" cy="6455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TW" altLang="en-US" sz="1600" i="1">
                              <a:latin typeface="Cambria Math"/>
                            </a:rPr>
                          </m:ctrlPr>
                        </m:sSupPr>
                        <m:e>
                          <m:r>
                            <a:rPr lang="zh-TW" altLang="en-US" sz="1600" i="1">
                              <a:latin typeface="Cambria Math"/>
                            </a:rPr>
                            <m:t>𝐹</m:t>
                          </m:r>
                        </m:e>
                        <m:sup>
                          <m:r>
                            <a:rPr lang="zh-TW" altLang="en-US" sz="1600" i="1">
                              <a:latin typeface="Cambria Math"/>
                            </a:rPr>
                            <m:t>𝑟</m:t>
                          </m:r>
                        </m:sup>
                      </m:sSup>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𝑡</m:t>
                          </m:r>
                        </m:sup>
                      </m:sSup>
                      <m:r>
                        <a:rPr lang="zh-TW" altLang="en-US" sz="1600">
                          <a:latin typeface="Cambria Math"/>
                        </a:rPr>
                        <m:t>⁢</m:t>
                      </m:r>
                      <m:d>
                        <m:dPr>
                          <m:ctrlPr>
                            <a:rPr lang="zh-TW" altLang="en-US" sz="1600" i="1">
                              <a:latin typeface="Cambria Math"/>
                            </a:rPr>
                          </m:ctrlPr>
                        </m:dPr>
                        <m:e>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𝑟</m:t>
                                  </m:r>
                                </m:sup>
                              </m:sSup>
                            </m:num>
                            <m:den>
                              <m:r>
                                <a:rPr lang="zh-TW" altLang="en-US" sz="1600">
                                  <a:latin typeface="Cambria Math"/>
                                </a:rPr>
                                <m:t>𝜕</m:t>
                              </m:r>
                              <m:r>
                                <a:rPr lang="zh-TW" altLang="en-US" sz="1600" i="1">
                                  <a:latin typeface="Cambria Math"/>
                                </a:rPr>
                                <m:t>𝑡</m:t>
                              </m:r>
                            </m:den>
                          </m:f>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𝛤</m:t>
                                  </m:r>
                                </m:e>
                                <m:sup>
                                  <m:r>
                                    <a:rPr lang="zh-TW" altLang="en-US" sz="1600" i="1">
                                      <a:latin typeface="Cambria Math"/>
                                    </a:rPr>
                                    <m:t>𝑟</m:t>
                                  </m:r>
                                </m:sup>
                              </m:sSup>
                            </m:e>
                            <m:sub>
                              <m:r>
                                <m:rPr>
                                  <m:sty m:val="p"/>
                                </m:rPr>
                                <a:rPr lang="zh-TW" altLang="en-US" sz="1600">
                                  <a:latin typeface="Cambria Math"/>
                                </a:rPr>
                                <m:t>μt</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𝜇</m:t>
                              </m:r>
                            </m:sup>
                          </m:sSup>
                        </m:e>
                      </m:d>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𝑟</m:t>
                          </m:r>
                        </m:sup>
                      </m:sSup>
                      <m:r>
                        <a:rPr lang="zh-TW" altLang="en-US" sz="1600">
                          <a:latin typeface="Cambria Math"/>
                        </a:rPr>
                        <m:t>⁢</m:t>
                      </m:r>
                      <m:d>
                        <m:dPr>
                          <m:ctrlPr>
                            <a:rPr lang="zh-TW" altLang="en-US" sz="1600" i="1">
                              <a:latin typeface="Cambria Math"/>
                            </a:rPr>
                          </m:ctrlPr>
                        </m:dPr>
                        <m:e>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𝑟</m:t>
                                  </m:r>
                                </m:sup>
                              </m:sSup>
                            </m:num>
                            <m:den>
                              <m:r>
                                <a:rPr lang="zh-TW" altLang="en-US" sz="1600">
                                  <a:latin typeface="Cambria Math"/>
                                </a:rPr>
                                <m:t>𝜕</m:t>
                              </m:r>
                              <m:r>
                                <a:rPr lang="zh-TW" altLang="en-US" sz="1600" i="1">
                                  <a:latin typeface="Cambria Math"/>
                                </a:rPr>
                                <m:t>𝑟</m:t>
                              </m:r>
                            </m:den>
                          </m:f>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𝛤</m:t>
                                  </m:r>
                                </m:e>
                                <m:sup>
                                  <m:r>
                                    <a:rPr lang="zh-TW" altLang="en-US" sz="1600" i="1">
                                      <a:latin typeface="Cambria Math"/>
                                    </a:rPr>
                                    <m:t>𝑟</m:t>
                                  </m:r>
                                </m:sup>
                              </m:sSup>
                            </m:e>
                            <m:sub>
                              <m:r>
                                <m:rPr>
                                  <m:sty m:val="p"/>
                                </m:rPr>
                                <a:rPr lang="zh-TW" altLang="en-US" sz="1600">
                                  <a:latin typeface="Cambria Math"/>
                                </a:rPr>
                                <m:t>μr</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𝜇</m:t>
                              </m:r>
                            </m:sup>
                          </m:sSup>
                        </m:e>
                      </m:d>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𝜃</m:t>
                          </m:r>
                        </m:sup>
                      </m:sSup>
                      <m:r>
                        <a:rPr lang="zh-TW" altLang="en-US" sz="1600">
                          <a:latin typeface="Cambria Math"/>
                        </a:rPr>
                        <m:t>⁢</m:t>
                      </m:r>
                      <m:d>
                        <m:dPr>
                          <m:ctrlPr>
                            <a:rPr lang="zh-TW" altLang="en-US" sz="1600" i="1">
                              <a:latin typeface="Cambria Math"/>
                            </a:rPr>
                          </m:ctrlPr>
                        </m:dPr>
                        <m:e>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𝑟</m:t>
                                  </m:r>
                                </m:sup>
                              </m:sSup>
                            </m:num>
                            <m:den>
                              <m:r>
                                <a:rPr lang="zh-TW" altLang="en-US" sz="1600">
                                  <a:latin typeface="Cambria Math"/>
                                </a:rPr>
                                <m:t>𝜕</m:t>
                              </m:r>
                              <m:r>
                                <a:rPr lang="zh-TW" altLang="en-US" sz="1600" i="1">
                                  <a:latin typeface="Cambria Math"/>
                                </a:rPr>
                                <m:t>𝜃</m:t>
                              </m:r>
                            </m:den>
                          </m:f>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𝛤</m:t>
                                  </m:r>
                                </m:e>
                                <m:sup>
                                  <m:r>
                                    <a:rPr lang="zh-TW" altLang="en-US" sz="1600" i="1">
                                      <a:latin typeface="Cambria Math"/>
                                    </a:rPr>
                                    <m:t>𝑟</m:t>
                                  </m:r>
                                </m:sup>
                              </m:sSup>
                            </m:e>
                            <m:sub>
                              <m:r>
                                <m:rPr>
                                  <m:sty m:val="p"/>
                                </m:rPr>
                                <a:rPr lang="zh-TW" altLang="en-US" sz="1600">
                                  <a:latin typeface="Cambria Math"/>
                                </a:rPr>
                                <m:t>μθ</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𝜇</m:t>
                              </m:r>
                            </m:sup>
                          </m:sSup>
                        </m:e>
                      </m:d>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𝜙</m:t>
                          </m:r>
                        </m:sup>
                      </m:sSup>
                      <m:r>
                        <a:rPr lang="zh-TW" altLang="en-US" sz="1600">
                          <a:latin typeface="Cambria Math"/>
                        </a:rPr>
                        <m:t>⁢</m:t>
                      </m:r>
                      <m:d>
                        <m:dPr>
                          <m:ctrlPr>
                            <a:rPr lang="zh-TW" altLang="en-US" sz="1600" i="1">
                              <a:latin typeface="Cambria Math"/>
                            </a:rPr>
                          </m:ctrlPr>
                        </m:dPr>
                        <m:e>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𝑟</m:t>
                                  </m:r>
                                </m:sup>
                              </m:sSup>
                            </m:num>
                            <m:den>
                              <m:r>
                                <a:rPr lang="zh-TW" altLang="en-US" sz="1600">
                                  <a:latin typeface="Cambria Math"/>
                                </a:rPr>
                                <m:t>𝜕</m:t>
                              </m:r>
                              <m:r>
                                <a:rPr lang="zh-TW" altLang="en-US" sz="1600" i="1">
                                  <a:latin typeface="Cambria Math"/>
                                </a:rPr>
                                <m:t>𝜙</m:t>
                              </m:r>
                            </m:den>
                          </m:f>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𝛤</m:t>
                                  </m:r>
                                </m:e>
                                <m:sup>
                                  <m:r>
                                    <a:rPr lang="zh-TW" altLang="en-US" sz="1600" i="1">
                                      <a:latin typeface="Cambria Math"/>
                                    </a:rPr>
                                    <m:t>𝑟</m:t>
                                  </m:r>
                                </m:sup>
                              </m:sSup>
                            </m:e>
                            <m:sub>
                              <m:r>
                                <m:rPr>
                                  <m:sty m:val="p"/>
                                </m:rPr>
                                <a:rPr lang="zh-TW" altLang="en-US" sz="1600">
                                  <a:latin typeface="Cambria Math"/>
                                </a:rPr>
                                <m:t>μϕ</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a:rPr lang="zh-TW" altLang="en-US" sz="1600" i="1">
                                  <a:latin typeface="Cambria Math"/>
                                </a:rPr>
                                <m:t>𝜇</m:t>
                              </m:r>
                            </m:sup>
                          </m:sSup>
                        </m:e>
                      </m:d>
                    </m:oMath>
                  </m:oMathPara>
                </a14:m>
                <a:endParaRPr lang="zh-TW" altLang="en-US" sz="1600" dirty="0"/>
              </a:p>
            </p:txBody>
          </p:sp>
        </mc:Choice>
        <mc:Fallback xmlns="">
          <p:sp>
            <p:nvSpPr>
              <p:cNvPr id="4" name="Rectangle 3"/>
              <p:cNvSpPr>
                <a:spLocks noRot="1" noChangeAspect="1" noMove="1" noResize="1" noEditPoints="1" noAdjustHandles="1" noChangeArrowheads="1" noChangeShapeType="1" noTextEdit="1"/>
              </p:cNvSpPr>
              <p:nvPr/>
            </p:nvSpPr>
            <p:spPr>
              <a:xfrm>
                <a:off x="201336" y="1533438"/>
                <a:ext cx="8724550" cy="645561"/>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02265" y="2454491"/>
                <a:ext cx="7710316" cy="991682"/>
              </a:xfrm>
              <a:prstGeom prst="rect">
                <a:avLst/>
              </a:prstGeom>
              <a:noFill/>
            </p:spPr>
            <p:txBody>
              <a:bodyPr wrap="none" rtlCol="0">
                <a:spAutoFit/>
              </a:bodyPr>
              <a:lstStyle/>
              <a:p>
                <a:pPr algn="ctr"/>
                <a:r>
                  <a:rPr lang="en-US" altLang="zh-TW" dirty="0" smtClean="0">
                    <a:latin typeface="Cambria Math"/>
                  </a:rPr>
                  <a:t>With some further reduction…</a:t>
                </a:r>
              </a:p>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i="1">
                              <a:latin typeface="Cambria Math"/>
                            </a:rPr>
                            <m:t>𝑈</m:t>
                          </m:r>
                        </m:e>
                        <m:sup>
                          <m:r>
                            <a:rPr lang="zh-TW" altLang="en-US" i="1">
                              <a:latin typeface="Cambria Math"/>
                            </a:rPr>
                            <m:t>𝑡</m:t>
                          </m:r>
                        </m:sup>
                      </m:sSup>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𝛤</m:t>
                              </m:r>
                            </m:e>
                            <m:sup>
                              <m:r>
                                <a:rPr lang="zh-TW" altLang="en-US" i="1">
                                  <a:latin typeface="Cambria Math"/>
                                </a:rPr>
                                <m:t>𝑟</m:t>
                              </m:r>
                            </m:sup>
                          </m:sSup>
                        </m:e>
                        <m:sub>
                          <m:r>
                            <m:rPr>
                              <m:sty m:val="p"/>
                            </m:rPr>
                            <a:rPr lang="zh-TW" altLang="en-US">
                              <a:latin typeface="Cambria Math"/>
                            </a:rPr>
                            <m:t>tt</m:t>
                          </m:r>
                        </m:sub>
                      </m:sSub>
                      <m:r>
                        <a:rPr lang="zh-TW" altLang="en-US">
                          <a:latin typeface="Cambria Math"/>
                        </a:rPr>
                        <m:t>⁢</m:t>
                      </m:r>
                      <m:sSup>
                        <m:sSupPr>
                          <m:ctrlPr>
                            <a:rPr lang="zh-TW" altLang="en-US" i="1">
                              <a:latin typeface="Cambria Math"/>
                            </a:rPr>
                          </m:ctrlPr>
                        </m:sSupPr>
                        <m:e>
                          <m:r>
                            <a:rPr lang="zh-TW" altLang="en-US" i="1">
                              <a:latin typeface="Cambria Math"/>
                            </a:rPr>
                            <m:t>𝑃</m:t>
                          </m:r>
                        </m:e>
                        <m:sup>
                          <m:r>
                            <a:rPr lang="zh-TW" altLang="en-US" i="1">
                              <a:latin typeface="Cambria Math"/>
                            </a:rPr>
                            <m:t>𝑡</m:t>
                          </m:r>
                        </m:sup>
                      </m:sSup>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𝜙</m:t>
                          </m:r>
                        </m:sup>
                      </m:sSup>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𝛤</m:t>
                              </m:r>
                            </m:e>
                            <m:sup>
                              <m:r>
                                <a:rPr lang="zh-TW" altLang="en-US" i="1">
                                  <a:latin typeface="Cambria Math"/>
                                </a:rPr>
                                <m:t>𝑟</m:t>
                              </m:r>
                            </m:sup>
                          </m:sSup>
                        </m:e>
                        <m:sub>
                          <m:r>
                            <m:rPr>
                              <m:sty m:val="p"/>
                            </m:rPr>
                            <a:rPr lang="zh-TW" altLang="en-US">
                              <a:latin typeface="Cambria Math"/>
                            </a:rPr>
                            <m:t>ϕϕ</m:t>
                          </m:r>
                        </m:sub>
                      </m:sSub>
                      <m:r>
                        <a:rPr lang="zh-TW" altLang="en-US">
                          <a:latin typeface="Cambria Math"/>
                        </a:rPr>
                        <m:t>⁢</m:t>
                      </m:r>
                      <m:sSup>
                        <m:sSupPr>
                          <m:ctrlPr>
                            <a:rPr lang="zh-TW" altLang="en-US" i="1">
                              <a:latin typeface="Cambria Math"/>
                            </a:rPr>
                          </m:ctrlPr>
                        </m:sSupPr>
                        <m:e>
                          <m:r>
                            <a:rPr lang="zh-TW" altLang="en-US" i="1">
                              <a:latin typeface="Cambria Math"/>
                            </a:rPr>
                            <m:t>𝑃</m:t>
                          </m:r>
                        </m:e>
                        <m:sup>
                          <m:r>
                            <a:rPr lang="zh-TW" altLang="en-US" i="1">
                              <a:latin typeface="Cambria Math"/>
                            </a:rPr>
                            <m:t>𝜇</m:t>
                          </m:r>
                        </m:sup>
                      </m:sSup>
                      <m:r>
                        <a:rPr lang="zh-TW" altLang="en-US">
                          <a:latin typeface="Cambria Math"/>
                        </a:rPr>
                        <m:t>=0</m:t>
                      </m:r>
                      <m:r>
                        <a:rPr lang="en-US" altLang="zh-TW" b="0" i="0" smtClean="0">
                          <a:latin typeface="Cambria Math"/>
                        </a:rPr>
                        <m:t>→</m:t>
                      </m:r>
                      <m:sSup>
                        <m:sSupPr>
                          <m:ctrlPr>
                            <a:rPr lang="zh-TW" altLang="en-US" i="1">
                              <a:latin typeface="Cambria Math"/>
                            </a:rPr>
                          </m:ctrlPr>
                        </m:sSupPr>
                        <m:e>
                          <m:d>
                            <m:dPr>
                              <m:ctrlPr>
                                <a:rPr lang="zh-TW" altLang="en-US" i="1">
                                  <a:latin typeface="Cambria Math"/>
                                </a:rPr>
                              </m:ctrlPr>
                            </m:dPr>
                            <m:e>
                              <m:sSup>
                                <m:sSupPr>
                                  <m:ctrlPr>
                                    <a:rPr lang="zh-TW" altLang="en-US" i="1">
                                      <a:latin typeface="Cambria Math"/>
                                    </a:rPr>
                                  </m:ctrlPr>
                                </m:sSupPr>
                                <m:e>
                                  <m:r>
                                    <a:rPr lang="zh-TW" altLang="en-US" i="1">
                                      <a:latin typeface="Cambria Math"/>
                                    </a:rPr>
                                    <m:t>𝑈</m:t>
                                  </m:r>
                                </m:e>
                                <m:sup>
                                  <m:r>
                                    <a:rPr lang="zh-TW" altLang="en-US" i="1">
                                      <a:latin typeface="Cambria Math"/>
                                    </a:rPr>
                                    <m:t>𝑡</m:t>
                                  </m:r>
                                </m:sup>
                              </m:sSup>
                            </m:e>
                          </m:d>
                        </m:e>
                        <m:sup>
                          <m:r>
                            <a:rPr lang="zh-TW" altLang="en-US">
                              <a:latin typeface="Cambria Math"/>
                            </a:rPr>
                            <m:t>2</m:t>
                          </m:r>
                        </m:sup>
                      </m:sSup>
                      <m:r>
                        <a:rPr lang="zh-TW" altLang="en-US">
                          <a:latin typeface="Cambria Math"/>
                        </a:rPr>
                        <m:t>⁢</m:t>
                      </m:r>
                      <m:sSup>
                        <m:sSupPr>
                          <m:ctrlPr>
                            <a:rPr lang="zh-TW" altLang="en-US" i="1">
                              <a:latin typeface="Cambria Math"/>
                            </a:rPr>
                          </m:ctrlPr>
                        </m:sSupPr>
                        <m:e>
                          <m:sSup>
                            <m:sSupPr>
                              <m:ctrlPr>
                                <a:rPr lang="zh-TW" altLang="en-US" i="1">
                                  <a:latin typeface="Cambria Math"/>
                                </a:rPr>
                              </m:ctrlPr>
                            </m:sSupPr>
                            <m:e>
                              <m:r>
                                <a:rPr lang="zh-TW" altLang="en-US" i="1">
                                  <a:latin typeface="Cambria Math"/>
                                </a:rPr>
                                <m:t>𝑔</m:t>
                              </m:r>
                            </m:e>
                            <m:sup>
                              <m:r>
                                <a:rPr lang="zh-TW" altLang="en-US" i="1">
                                  <a:latin typeface="Cambria Math"/>
                                </a:rPr>
                                <m:t>𝑟</m:t>
                              </m:r>
                            </m:sup>
                          </m:sSup>
                        </m:e>
                        <m:sup>
                          <m:r>
                            <a:rPr lang="zh-TW" altLang="en-US" i="1">
                              <a:latin typeface="Cambria Math"/>
                            </a:rPr>
                            <m:t>𝑟</m:t>
                          </m:r>
                        </m:sup>
                      </m:sSup>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tt</m:t>
                                  </m:r>
                                </m:sub>
                              </m:sSub>
                            </m:num>
                            <m:den>
                              <m:r>
                                <a:rPr lang="zh-TW" altLang="en-US">
                                  <a:latin typeface="Cambria Math"/>
                                </a:rPr>
                                <m:t>𝜕</m:t>
                              </m:r>
                              <m:r>
                                <a:rPr lang="zh-TW" altLang="en-US" i="1">
                                  <a:latin typeface="Cambria Math"/>
                                </a:rPr>
                                <m:t>𝑟</m:t>
                              </m:r>
                            </m:den>
                          </m:f>
                        </m:e>
                      </m:d>
                      <m:r>
                        <a:rPr lang="zh-TW" altLang="en-US">
                          <a:latin typeface="Cambria Math"/>
                        </a:rPr>
                        <m:t>=</m:t>
                      </m:r>
                      <m:sSup>
                        <m:sSupPr>
                          <m:ctrlPr>
                            <a:rPr lang="zh-TW" altLang="en-US" i="1">
                              <a:latin typeface="Cambria Math"/>
                            </a:rPr>
                          </m:ctrlPr>
                        </m:sSupPr>
                        <m:e>
                          <m:d>
                            <m:dPr>
                              <m:ctrlPr>
                                <a:rPr lang="zh-TW" altLang="en-US" i="1">
                                  <a:latin typeface="Cambria Math"/>
                                </a:rPr>
                              </m:ctrlPr>
                            </m:dPr>
                            <m:e>
                              <m:sSup>
                                <m:sSupPr>
                                  <m:ctrlPr>
                                    <a:rPr lang="zh-TW" altLang="en-US" i="1">
                                      <a:latin typeface="Cambria Math"/>
                                    </a:rPr>
                                  </m:ctrlPr>
                                </m:sSupPr>
                                <m:e>
                                  <m:r>
                                    <a:rPr lang="zh-TW" altLang="en-US" i="1">
                                      <a:latin typeface="Cambria Math"/>
                                    </a:rPr>
                                    <m:t>𝑈</m:t>
                                  </m:r>
                                </m:e>
                                <m:sup>
                                  <m:r>
                                    <a:rPr lang="zh-TW" altLang="en-US" i="1">
                                      <a:latin typeface="Cambria Math"/>
                                    </a:rPr>
                                    <m:t>𝜙</m:t>
                                  </m:r>
                                </m:sup>
                              </m:sSup>
                            </m:e>
                          </m:d>
                        </m:e>
                        <m:sup>
                          <m:r>
                            <a:rPr lang="zh-TW" altLang="en-US">
                              <a:latin typeface="Cambria Math"/>
                            </a:rPr>
                            <m:t>2</m:t>
                          </m:r>
                        </m:sup>
                      </m:sSup>
                      <m:r>
                        <a:rPr lang="zh-TW" altLang="en-US">
                          <a:latin typeface="Cambria Math"/>
                        </a:rPr>
                        <m:t>⁢</m:t>
                      </m:r>
                      <m:sSup>
                        <m:sSupPr>
                          <m:ctrlPr>
                            <a:rPr lang="zh-TW" altLang="en-US" i="1">
                              <a:latin typeface="Cambria Math"/>
                            </a:rPr>
                          </m:ctrlPr>
                        </m:sSupPr>
                        <m:e>
                          <m:sSup>
                            <m:sSupPr>
                              <m:ctrlPr>
                                <a:rPr lang="zh-TW" altLang="en-US" i="1">
                                  <a:latin typeface="Cambria Math"/>
                                </a:rPr>
                              </m:ctrlPr>
                            </m:sSupPr>
                            <m:e>
                              <m:r>
                                <a:rPr lang="zh-TW" altLang="en-US" i="1">
                                  <a:latin typeface="Cambria Math"/>
                                </a:rPr>
                                <m:t>𝑔</m:t>
                              </m:r>
                            </m:e>
                            <m:sup>
                              <m:r>
                                <a:rPr lang="zh-TW" altLang="en-US" i="1">
                                  <a:latin typeface="Cambria Math"/>
                                </a:rPr>
                                <m:t>𝑟</m:t>
                              </m:r>
                            </m:sup>
                          </m:sSup>
                        </m:e>
                        <m:sup>
                          <m:r>
                            <a:rPr lang="zh-TW" altLang="en-US" i="1">
                              <a:latin typeface="Cambria Math"/>
                            </a:rPr>
                            <m:t>𝑟</m:t>
                          </m:r>
                        </m:sup>
                      </m:sSup>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ϕϕ</m:t>
                                  </m:r>
                                </m:sub>
                              </m:sSub>
                            </m:num>
                            <m:den>
                              <m:r>
                                <a:rPr lang="zh-TW" altLang="en-US">
                                  <a:latin typeface="Cambria Math"/>
                                </a:rPr>
                                <m:t>𝜕</m:t>
                              </m:r>
                              <m:r>
                                <a:rPr lang="zh-TW" altLang="en-US" i="1">
                                  <a:latin typeface="Cambria Math"/>
                                </a:rPr>
                                <m:t>𝑟</m:t>
                              </m:r>
                            </m:den>
                          </m:f>
                        </m:e>
                      </m:d>
                    </m:oMath>
                  </m:oMathPara>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02265" y="2454491"/>
                <a:ext cx="7710316" cy="991682"/>
              </a:xfrm>
              <a:prstGeom prst="rect">
                <a:avLst/>
              </a:prstGeom>
              <a:blipFill rotWithShape="1">
                <a:blip r:embed="rId3"/>
                <a:stretch>
                  <a:fillRect t="-370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5618" y="4397305"/>
                <a:ext cx="1569019"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r>
                                <a:rPr lang="zh-TW" altLang="en-US" i="1">
                                  <a:latin typeface="Cambria Math"/>
                                </a:rPr>
                                <m:t>𝐺</m:t>
                              </m:r>
                              <m:r>
                                <a:rPr lang="zh-TW" altLang="en-US">
                                  <a:latin typeface="Cambria Math"/>
                                </a:rPr>
                                <m:t>⁢</m:t>
                              </m:r>
                              <m:r>
                                <a:rPr lang="zh-TW" altLang="en-US" i="1">
                                  <a:latin typeface="Cambria Math"/>
                                </a:rPr>
                                <m:t>𝑀</m:t>
                              </m:r>
                            </m:num>
                            <m:den>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den>
                          </m:f>
                        </m:e>
                      </m:rad>
                    </m:oMath>
                  </m:oMathPara>
                </a14:m>
                <a:endParaRPr lang="zh-TW"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95618" y="4397305"/>
                <a:ext cx="1569019" cy="910699"/>
              </a:xfrm>
              <a:prstGeom prst="rect">
                <a:avLst/>
              </a:prstGeom>
              <a:blipFill rotWithShape="1">
                <a:blip r:embed="rId4"/>
                <a:stretch>
                  <a:fillRect/>
                </a:stretch>
              </a:blipFill>
            </p:spPr>
            <p:txBody>
              <a:bodyPr/>
              <a:lstStyle/>
              <a:p>
                <a:r>
                  <a:rPr lang="zh-TW" altLang="en-US">
                    <a:noFill/>
                  </a:rPr>
                  <a:t> </a:t>
                </a:r>
              </a:p>
            </p:txBody>
          </p:sp>
        </mc:Fallback>
      </mc:AlternateContent>
      <p:sp>
        <p:nvSpPr>
          <p:cNvPr id="11" name="TextBox 10"/>
          <p:cNvSpPr txBox="1"/>
          <p:nvPr/>
        </p:nvSpPr>
        <p:spPr>
          <a:xfrm>
            <a:off x="357853" y="3741706"/>
            <a:ext cx="2617576"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We find that the orbital velocity in general is </a:t>
            </a:r>
            <a:endParaRPr lang="zh-TW" altLang="en-US" dirty="0" smtClean="0">
              <a:latin typeface="Cambria Math" pitchFamily="18" charset="0"/>
              <a:ea typeface="Cambria Math" pitchFamily="18" charset="0"/>
            </a:endParaRPr>
          </a:p>
        </p:txBody>
      </p:sp>
      <p:pic>
        <p:nvPicPr>
          <p:cNvPr id="12" name="Picture 3" descr="G:\Desktop\Black Hole Astrophysics\Textbook circle\09 Ch7.4\photon_sphe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8981" y="3557040"/>
            <a:ext cx="5265645" cy="308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59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Photon Orbits</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414602" y="1132406"/>
                <a:ext cx="7144648" cy="656013"/>
              </a:xfrm>
              <a:prstGeom prst="rect">
                <a:avLst/>
              </a:prstGeom>
              <a:noFill/>
            </p:spPr>
            <p:txBody>
              <a:bodyPr wrap="none" rtlCol="0">
                <a:spAutoFit/>
              </a:bodyPr>
              <a:lstStyle/>
              <a:p>
                <a:r>
                  <a:rPr lang="en-US" altLang="zh-TW" dirty="0" smtClean="0">
                    <a:latin typeface="Cambria Math" pitchFamily="18" charset="0"/>
                    <a:ea typeface="Cambria Math" pitchFamily="18" charset="0"/>
                  </a:rPr>
                  <a:t>To find the orbital radius of photons, lets consider </a:t>
                </a:r>
                <a14:m>
                  <m:oMath xmlns:m="http://schemas.openxmlformats.org/officeDocument/2006/math">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r>
                              <a:rPr lang="zh-TW" altLang="en-US" i="1">
                                <a:latin typeface="Cambria Math"/>
                              </a:rPr>
                              <m:t>𝐺</m:t>
                            </m:r>
                            <m:r>
                              <a:rPr lang="zh-TW" altLang="en-US">
                                <a:latin typeface="Cambria Math"/>
                              </a:rPr>
                              <m:t>⁢</m:t>
                            </m:r>
                            <m:r>
                              <a:rPr lang="zh-TW" altLang="en-US" i="1">
                                <a:latin typeface="Cambria Math"/>
                              </a:rPr>
                              <m:t>𝑀</m:t>
                            </m:r>
                          </m:num>
                          <m:den>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den>
                        </m:f>
                      </m:e>
                    </m:rad>
                    <m:r>
                      <a:rPr lang="en-US" altLang="zh-TW" i="1">
                        <a:latin typeface="Cambria Math"/>
                      </a:rPr>
                      <m:t>=</m:t>
                    </m:r>
                    <m:r>
                      <a:rPr lang="en-US" altLang="zh-TW" i="1">
                        <a:latin typeface="Cambria Math"/>
                      </a:rPr>
                      <m:t>𝑐</m:t>
                    </m:r>
                  </m:oMath>
                </a14:m>
                <a:r>
                  <a:rPr lang="zh-TW" altLang="en-US" dirty="0"/>
                  <a:t> </a:t>
                </a:r>
                <a:r>
                  <a:rPr lang="en-US" altLang="zh-TW" dirty="0" smtClean="0"/>
                  <a:t>case</a:t>
                </a:r>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14602" y="1132406"/>
                <a:ext cx="7144648" cy="656013"/>
              </a:xfrm>
              <a:prstGeom prst="rect">
                <a:avLst/>
              </a:prstGeom>
              <a:blipFill rotWithShape="1">
                <a:blip r:embed="rId2"/>
                <a:stretch>
                  <a:fillRect l="-68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419059" y="1918584"/>
                <a:ext cx="2396233" cy="484043"/>
              </a:xfrm>
              <a:prstGeom prst="rect">
                <a:avLst/>
              </a:prstGeom>
              <a:noFill/>
            </p:spPr>
            <p:txBody>
              <a:bodyPr wrap="none" rtlCol="0">
                <a:spAutoFit/>
              </a:bodyPr>
              <a:lstStyle/>
              <a:p>
                <a:r>
                  <a:rPr lang="en-US" altLang="zh-TW" dirty="0" smtClean="0">
                    <a:latin typeface="Cambria Math" pitchFamily="18" charset="0"/>
                    <a:ea typeface="Cambria Math" pitchFamily="18" charset="0"/>
                  </a:rPr>
                  <a:t>This gives us </a:t>
                </a:r>
                <a14:m>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ph</m:t>
                        </m:r>
                      </m:sub>
                    </m:sSub>
                    <m:r>
                      <a:rPr lang="zh-TW" altLang="en-US">
                        <a:latin typeface="Cambria Math"/>
                      </a:rPr>
                      <m:t>=</m:t>
                    </m:r>
                    <m:f>
                      <m:fPr>
                        <m:ctrlPr>
                          <a:rPr lang="zh-TW" altLang="en-US" i="1">
                            <a:latin typeface="Cambria Math"/>
                          </a:rPr>
                        </m:ctrlPr>
                      </m:fPr>
                      <m:num>
                        <m:r>
                          <a:rPr lang="zh-TW" altLang="en-US">
                            <a:latin typeface="Cambria Math"/>
                          </a:rPr>
                          <m:t>3</m:t>
                        </m:r>
                      </m:num>
                      <m:den>
                        <m:r>
                          <a:rPr lang="zh-TW" altLang="en-US">
                            <a:latin typeface="Cambria Math"/>
                          </a:rPr>
                          <m:t>2</m:t>
                        </m:r>
                      </m:den>
                    </m:f>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419059" y="1918584"/>
                <a:ext cx="2396233" cy="484043"/>
              </a:xfrm>
              <a:prstGeom prst="rect">
                <a:avLst/>
              </a:prstGeom>
              <a:blipFill rotWithShape="1">
                <a:blip r:embed="rId3"/>
                <a:stretch>
                  <a:fillRect l="-2290" b="-6329"/>
                </a:stretch>
              </a:blipFill>
            </p:spPr>
            <p:txBody>
              <a:bodyPr/>
              <a:lstStyle/>
              <a:p>
                <a:r>
                  <a:rPr lang="zh-TW" altLang="en-US">
                    <a:noFill/>
                  </a:rPr>
                  <a:t> </a:t>
                </a:r>
              </a:p>
            </p:txBody>
          </p:sp>
        </mc:Fallback>
      </mc:AlternateContent>
      <p:sp>
        <p:nvSpPr>
          <p:cNvPr id="7" name="TextBox 6"/>
          <p:cNvSpPr txBox="1"/>
          <p:nvPr/>
        </p:nvSpPr>
        <p:spPr>
          <a:xfrm>
            <a:off x="414602" y="2566034"/>
            <a:ext cx="8439113" cy="369332"/>
          </a:xfrm>
          <a:prstGeom prst="rect">
            <a:avLst/>
          </a:prstGeom>
          <a:noFill/>
        </p:spPr>
        <p:txBody>
          <a:bodyPr wrap="square" rtlCol="0">
            <a:spAutoFit/>
          </a:bodyPr>
          <a:lstStyle/>
          <a:p>
            <a:r>
              <a:rPr lang="en-US" altLang="zh-TW" dirty="0" smtClean="0">
                <a:latin typeface="Cambria Math" pitchFamily="18" charset="0"/>
                <a:ea typeface="Cambria Math" pitchFamily="18" charset="0"/>
              </a:rPr>
              <a:t>i.e. for photons, the only place they can orbit the BH is at this radius.</a:t>
            </a:r>
            <a:endParaRPr lang="zh-TW" altLang="en-US" dirty="0"/>
          </a:p>
        </p:txBody>
      </p:sp>
      <p:sp>
        <p:nvSpPr>
          <p:cNvPr id="8" name="TextBox 7"/>
          <p:cNvSpPr txBox="1"/>
          <p:nvPr/>
        </p:nvSpPr>
        <p:spPr>
          <a:xfrm>
            <a:off x="735121" y="3420469"/>
            <a:ext cx="3688707" cy="1754326"/>
          </a:xfrm>
          <a:prstGeom prst="rect">
            <a:avLst/>
          </a:prstGeom>
          <a:noFill/>
        </p:spPr>
        <p:txBody>
          <a:bodyPr wrap="square" rtlCol="0">
            <a:spAutoFit/>
          </a:bodyPr>
          <a:lstStyle/>
          <a:p>
            <a:r>
              <a:rPr lang="en-US" altLang="zh-TW" dirty="0" smtClean="0">
                <a:latin typeface="Cambria Math" pitchFamily="18" charset="0"/>
                <a:ea typeface="Cambria Math" pitchFamily="18" charset="0"/>
              </a:rPr>
              <a:t>However, we’ll see later in a more general formulism (in </a:t>
            </a:r>
            <a:r>
              <a:rPr lang="en-US" altLang="zh-TW" dirty="0" err="1" smtClean="0">
                <a:latin typeface="Cambria Math" pitchFamily="18" charset="0"/>
                <a:ea typeface="Cambria Math" pitchFamily="18" charset="0"/>
              </a:rPr>
              <a:t>Schutz</a:t>
            </a:r>
            <a:r>
              <a:rPr lang="en-US" altLang="zh-TW" dirty="0" smtClean="0">
                <a:latin typeface="Cambria Math" pitchFamily="18" charset="0"/>
                <a:ea typeface="Cambria Math" pitchFamily="18" charset="0"/>
              </a:rPr>
              <a:t>) that this orbit is nowhere stable, if we accidently kick the photon a bit,</a:t>
            </a:r>
            <a:r>
              <a:rPr lang="en-US" altLang="zh-TW" dirty="0"/>
              <a:t> </a:t>
            </a:r>
            <a:r>
              <a:rPr lang="en-US" altLang="zh-TW" dirty="0" smtClean="0"/>
              <a:t>it will either spiral into the BH or spiral out to infinity.</a:t>
            </a:r>
            <a:endParaRPr lang="en-US" altLang="zh-TW" dirty="0" smtClean="0">
              <a:latin typeface="Cambria Math" pitchFamily="18" charset="0"/>
              <a:ea typeface="Cambria Math" pitchFamily="18" charset="0"/>
            </a:endParaRPr>
          </a:p>
        </p:txBody>
      </p:sp>
      <p:pic>
        <p:nvPicPr>
          <p:cNvPr id="14338" name="Picture 2" descr="G:\Desktop\Black Hole Astrophysics\Textbook circle\09 Ch7.4\schwarzschi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2322" y="3106936"/>
            <a:ext cx="3629890" cy="337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59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Finite mass particle orbits</a:t>
            </a:r>
            <a:endParaRPr lang="zh-TW" altLang="en-US" dirty="0"/>
          </a:p>
        </p:txBody>
      </p:sp>
      <mc:AlternateContent xmlns:mc="http://schemas.openxmlformats.org/markup-compatibility/2006" xmlns:a14="http://schemas.microsoft.com/office/drawing/2010/main">
        <mc:Choice Requires="a14">
          <p:sp>
            <p:nvSpPr>
              <p:cNvPr id="3" name="Rectangle 2"/>
              <p:cNvSpPr/>
              <p:nvPr/>
            </p:nvSpPr>
            <p:spPr>
              <a:xfrm>
                <a:off x="1344138" y="1009319"/>
                <a:ext cx="6445354" cy="656013"/>
              </a:xfrm>
              <a:prstGeom prst="rect">
                <a:avLst/>
              </a:prstGeom>
            </p:spPr>
            <p:txBody>
              <a:bodyPr wrap="none">
                <a:spAutoFit/>
              </a:bodyPr>
              <a:lstStyle/>
              <a:p>
                <a:r>
                  <a:rPr lang="en-US" altLang="zh-TW" dirty="0" smtClean="0"/>
                  <a:t>For finite mass particles, we need to consider </a:t>
                </a:r>
                <a14:m>
                  <m:oMath xmlns:m="http://schemas.openxmlformats.org/officeDocument/2006/math">
                    <m:sSup>
                      <m:sSupPr>
                        <m:ctrlPr>
                          <a:rPr lang="zh-TW" altLang="en-US" i="1" smtClean="0">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r>
                              <a:rPr lang="zh-TW" altLang="en-US" i="1">
                                <a:latin typeface="Cambria Math"/>
                              </a:rPr>
                              <m:t>𝐺</m:t>
                            </m:r>
                            <m:r>
                              <a:rPr lang="zh-TW" altLang="en-US">
                                <a:latin typeface="Cambria Math"/>
                              </a:rPr>
                              <m:t>⁢</m:t>
                            </m:r>
                            <m:r>
                              <a:rPr lang="zh-TW" altLang="en-US" i="1">
                                <a:latin typeface="Cambria Math"/>
                              </a:rPr>
                              <m:t>𝑀</m:t>
                            </m:r>
                          </m:num>
                          <m:den>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den>
                        </m:f>
                      </m:e>
                    </m:rad>
                    <m:r>
                      <a:rPr lang="en-US" altLang="zh-TW" b="0" i="1" smtClean="0">
                        <a:latin typeface="Cambria Math"/>
                      </a:rPr>
                      <m:t>&lt;</m:t>
                    </m:r>
                    <m:r>
                      <a:rPr lang="en-US" altLang="zh-TW" b="0" i="1" smtClean="0">
                        <a:latin typeface="Cambria Math"/>
                      </a:rPr>
                      <m:t>𝑐</m:t>
                    </m:r>
                  </m:oMath>
                </a14:m>
                <a:r>
                  <a:rPr lang="zh-TW" altLang="en-US" dirty="0" smtClean="0"/>
                  <a:t> </a:t>
                </a:r>
                <a:r>
                  <a:rPr lang="en-US" altLang="zh-TW" dirty="0" smtClean="0"/>
                  <a:t>case</a:t>
                </a:r>
                <a:endParaRPr lang="zh-TW"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1344138" y="1009319"/>
                <a:ext cx="6445354" cy="656013"/>
              </a:xfrm>
              <a:prstGeom prst="rect">
                <a:avLst/>
              </a:prstGeom>
              <a:blipFill rotWithShape="1">
                <a:blip r:embed="rId2"/>
                <a:stretch>
                  <a:fillRect l="-756" r="-75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599111" y="1665331"/>
                <a:ext cx="5935407" cy="754887"/>
              </a:xfrm>
              <a:prstGeom prst="rect">
                <a:avLst/>
              </a:prstGeom>
              <a:noFill/>
            </p:spPr>
            <p:txBody>
              <a:bodyPr wrap="none" rtlCol="0">
                <a:spAutoFit/>
              </a:bodyPr>
              <a:lstStyle/>
              <a:p>
                <a:r>
                  <a:rPr lang="en-US" altLang="zh-TW" dirty="0" smtClean="0"/>
                  <a:t>By definition of the Lorentz factor </a:t>
                </a:r>
                <a14:m>
                  <m:oMath xmlns:m="http://schemas.openxmlformats.org/officeDocument/2006/math">
                    <m:sSub>
                      <m:sSubPr>
                        <m:ctrlPr>
                          <a:rPr lang="zh-TW" altLang="en-US" i="1">
                            <a:latin typeface="Cambria Math"/>
                          </a:rPr>
                        </m:ctrlPr>
                      </m:sSubPr>
                      <m:e>
                        <m:r>
                          <a:rPr lang="zh-TW" altLang="en-US" i="1">
                            <a:latin typeface="Cambria Math"/>
                          </a:rPr>
                          <m:t>𝛾</m:t>
                        </m:r>
                      </m:e>
                      <m:sub>
                        <m:r>
                          <m:rPr>
                            <m:sty m:val="p"/>
                          </m:rPr>
                          <a:rPr lang="zh-TW" altLang="en-US">
                            <a:latin typeface="Cambria Math"/>
                          </a:rPr>
                          <m:t>orb</m:t>
                        </m:r>
                      </m:sub>
                    </m:sSub>
                    <m:r>
                      <a:rPr lang="zh-TW" altLang="en-US">
                        <a:latin typeface="Cambria Math"/>
                      </a:rPr>
                      <m:t>=</m:t>
                    </m:r>
                    <m:f>
                      <m:fPr>
                        <m:ctrlPr>
                          <a:rPr lang="zh-TW" altLang="en-US" i="1">
                            <a:latin typeface="Cambria Math"/>
                          </a:rPr>
                        </m:ctrlPr>
                      </m:fPr>
                      <m:num>
                        <m:r>
                          <a:rPr lang="zh-TW" altLang="en-US">
                            <a:latin typeface="Cambria Math"/>
                          </a:rPr>
                          <m:t>1</m:t>
                        </m:r>
                      </m:num>
                      <m:den>
                        <m:rad>
                          <m:radPr>
                            <m:degHide m:val="on"/>
                            <m:ctrlPr>
                              <a:rPr lang="zh-TW" altLang="en-US" i="1">
                                <a:latin typeface="Cambria Math"/>
                              </a:rPr>
                            </m:ctrlPr>
                          </m:radPr>
                          <m:deg/>
                          <m:e>
                            <m:r>
                              <a:rPr lang="zh-TW" altLang="en-US">
                                <a:latin typeface="Cambria Math"/>
                              </a:rPr>
                              <m:t>1−</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sSub>
                                          <m:sSubPr>
                                            <m:ctrlPr>
                                              <a:rPr lang="zh-TW" altLang="en-US" i="1">
                                                <a:latin typeface="Cambria Math"/>
                                              </a:rPr>
                                            </m:ctrlPr>
                                          </m:sSubPr>
                                          <m:e>
                                            <m:r>
                                              <a:rPr lang="zh-TW" altLang="en-US" i="1">
                                                <a:latin typeface="Cambria Math"/>
                                              </a:rPr>
                                              <m:t>𝑉</m:t>
                                            </m:r>
                                          </m:e>
                                          <m:sub>
                                            <m:r>
                                              <m:rPr>
                                                <m:sty m:val="p"/>
                                              </m:rPr>
                                              <a:rPr lang="zh-TW" altLang="en-US">
                                                <a:latin typeface="Cambria Math"/>
                                              </a:rPr>
                                              <m:t>orb</m:t>
                                            </m:r>
                                          </m:sub>
                                        </m:sSub>
                                      </m:num>
                                      <m:den>
                                        <m:r>
                                          <a:rPr lang="zh-TW" altLang="en-US" i="1">
                                            <a:latin typeface="Cambria Math"/>
                                          </a:rPr>
                                          <m:t>𝑐</m:t>
                                        </m:r>
                                      </m:den>
                                    </m:f>
                                  </m:e>
                                </m:d>
                              </m:e>
                              <m:sup>
                                <m:r>
                                  <a:rPr lang="zh-TW" altLang="en-US">
                                    <a:latin typeface="Cambria Math"/>
                                  </a:rPr>
                                  <m:t>2</m:t>
                                </m:r>
                              </m:sup>
                            </m:sSup>
                          </m:e>
                        </m:rad>
                      </m:den>
                    </m:f>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r>
                              <a:rPr lang="zh-TW" altLang="en-US">
                                <a:latin typeface="Cambria Math"/>
                              </a:rPr>
                              <m:t>−</m:t>
                            </m:r>
                            <m:f>
                              <m:fPr>
                                <m:ctrlPr>
                                  <a:rPr lang="zh-TW" altLang="en-US" i="1">
                                    <a:latin typeface="Cambria Math"/>
                                  </a:rPr>
                                </m:ctrlPr>
                              </m:fPr>
                              <m:num>
                                <m:r>
                                  <a:rPr lang="zh-TW" altLang="en-US">
                                    <a:latin typeface="Cambria Math"/>
                                  </a:rPr>
                                  <m:t>3</m:t>
                                </m:r>
                              </m:num>
                              <m:den>
                                <m:r>
                                  <a:rPr lang="zh-TW" altLang="en-US">
                                    <a:latin typeface="Cambria Math"/>
                                  </a:rPr>
                                  <m:t>2</m:t>
                                </m:r>
                              </m:den>
                            </m:f>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den>
                        </m:f>
                      </m:e>
                    </m:rad>
                  </m:oMath>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599111" y="1665331"/>
                <a:ext cx="5935407" cy="754887"/>
              </a:xfrm>
              <a:prstGeom prst="rect">
                <a:avLst/>
              </a:prstGeom>
              <a:blipFill rotWithShape="1">
                <a:blip r:embed="rId3"/>
                <a:stretch>
                  <a:fillRect l="-821"/>
                </a:stretch>
              </a:blipFill>
            </p:spPr>
            <p:txBody>
              <a:bodyPr/>
              <a:lstStyle/>
              <a:p>
                <a:r>
                  <a:rPr lang="zh-TW" altLang="en-US">
                    <a:noFill/>
                  </a:rPr>
                  <a:t> </a:t>
                </a:r>
              </a:p>
            </p:txBody>
          </p:sp>
        </mc:Fallback>
      </mc:AlternateContent>
      <p:sp>
        <p:nvSpPr>
          <p:cNvPr id="6" name="TextBox 5"/>
          <p:cNvSpPr txBox="1"/>
          <p:nvPr/>
        </p:nvSpPr>
        <p:spPr>
          <a:xfrm>
            <a:off x="750335" y="2713923"/>
            <a:ext cx="2611346"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Solving for the energy and angular momentum, </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3452366" y="2810599"/>
                <a:ext cx="2490938" cy="4445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𝐿</m:t>
                      </m:r>
                      <m:r>
                        <a:rPr lang="en-US" altLang="zh-TW" b="0" i="1" smtClean="0">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𝜙</m:t>
                          </m:r>
                        </m:sub>
                      </m:sSub>
                      <m:r>
                        <a:rPr lang="zh-TW" altLang="en-US">
                          <a:latin typeface="Cambria Math"/>
                        </a:rPr>
                        <m:t>=</m:t>
                      </m:r>
                      <m:r>
                        <a:rPr lang="zh-TW" altLang="en-US" i="1">
                          <a:latin typeface="Cambria Math"/>
                        </a:rPr>
                        <m:t>𝛾</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r>
                        <a:rPr lang="zh-TW" altLang="en-US">
                          <a:latin typeface="Cambria Math"/>
                        </a:rPr>
                        <m:t>⁢</m:t>
                      </m:r>
                      <m:r>
                        <a:rPr lang="zh-TW" altLang="en-US" i="1">
                          <a:latin typeface="Cambria Math"/>
                        </a:rPr>
                        <m:t>𝑟</m:t>
                      </m:r>
                      <m:r>
                        <a:rPr lang="zh-TW" altLang="en-US">
                          <a:latin typeface="Cambria Math"/>
                        </a:rPr>
                        <m:t>⁢</m:t>
                      </m:r>
                      <m:r>
                        <m:rPr>
                          <m:sty m:val="p"/>
                        </m:rPr>
                        <a:rPr lang="zh-TW" altLang="en-US">
                          <a:latin typeface="Cambria Math"/>
                        </a:rPr>
                        <m:t>sinθ</m:t>
                      </m:r>
                    </m:oMath>
                  </m:oMathPara>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452366" y="2810599"/>
                <a:ext cx="2490938" cy="444545"/>
              </a:xfrm>
              <a:prstGeom prst="rect">
                <a:avLst/>
              </a:prstGeom>
              <a:blipFill rotWithShape="1">
                <a:blip r:embed="rId4"/>
                <a:stretch>
                  <a:fillRect b="-821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00056" y="2704241"/>
                <a:ext cx="2810321"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𝐸</m:t>
                      </m:r>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𝑡</m:t>
                          </m:r>
                        </m:sub>
                      </m:sSub>
                      <m:r>
                        <a:rPr lang="zh-TW" altLang="en-US">
                          <a:latin typeface="Cambria Math"/>
                        </a:rPr>
                        <m:t>=</m:t>
                      </m:r>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r>
                        <a:rPr lang="zh-TW" altLang="en-US">
                          <a:latin typeface="Cambria Math"/>
                        </a:rPr>
                        <m:t>⁢</m:t>
                      </m:r>
                      <m:r>
                        <a:rPr lang="zh-TW" altLang="en-US" i="1">
                          <a:latin typeface="Cambria Math"/>
                        </a:rPr>
                        <m:t>𝛾</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m:oMathPara>
                </a14:m>
                <a:endParaRPr lang="zh-TW" altLang="en-US" dirty="0"/>
              </a:p>
            </p:txBody>
          </p:sp>
        </mc:Choice>
        <mc:Fallback xmlns="">
          <p:sp>
            <p:nvSpPr>
              <p:cNvPr id="8" name="Rectangle 7"/>
              <p:cNvSpPr>
                <a:spLocks noRot="1" noChangeAspect="1" noMove="1" noResize="1" noEditPoints="1" noAdjustHandles="1" noChangeArrowheads="1" noChangeShapeType="1" noTextEdit="1"/>
              </p:cNvSpPr>
              <p:nvPr/>
            </p:nvSpPr>
            <p:spPr>
              <a:xfrm>
                <a:off x="6000056" y="2704241"/>
                <a:ext cx="2810321" cy="65601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30577" y="3666527"/>
                <a:ext cx="2623731"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𝐿</m:t>
                          </m:r>
                        </m:e>
                        <m:sub>
                          <m:r>
                            <m:rPr>
                              <m:sty m:val="p"/>
                            </m:rPr>
                            <a:rPr lang="zh-TW" altLang="en-US">
                              <a:latin typeface="Cambria Math"/>
                            </a:rPr>
                            <m:t>orb</m:t>
                          </m:r>
                        </m:sub>
                      </m:sSub>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a:latin typeface="Cambria Math"/>
                                </a:rPr>
                                <m:t>2⁢</m:t>
                              </m:r>
                              <m:r>
                                <a:rPr lang="zh-TW" altLang="en-US" i="1">
                                  <a:latin typeface="Cambria Math"/>
                                </a:rPr>
                                <m:t>𝑟</m:t>
                              </m:r>
                              <m:r>
                                <a:rPr lang="zh-TW" altLang="en-US">
                                  <a:latin typeface="Cambria Math"/>
                                </a:rPr>
                                <m:t>−3⁢</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den>
                          </m:f>
                        </m:e>
                      </m:rad>
                      <m:r>
                        <a:rPr lang="zh-TW" altLang="en-US">
                          <a:latin typeface="Cambria Math"/>
                        </a:rPr>
                        <m:t>⁢</m:t>
                      </m:r>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m:oMathPara>
                </a14:m>
                <a:endParaRPr lang="zh-TW"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930577" y="3666527"/>
                <a:ext cx="2623731" cy="910699"/>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40455" y="4698545"/>
                <a:ext cx="2803973" cy="911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𝐸</m:t>
                          </m:r>
                        </m:e>
                        <m:sub>
                          <m:r>
                            <m:rPr>
                              <m:sty m:val="p"/>
                            </m:rPr>
                            <a:rPr lang="zh-TW" altLang="en-US">
                              <a:latin typeface="Cambria Math"/>
                            </a:rPr>
                            <m:t>orb</m:t>
                          </m:r>
                        </m:sub>
                      </m:sSub>
                      <m:r>
                        <a:rPr lang="zh-TW" altLang="en-US">
                          <a:latin typeface="Cambria Math"/>
                        </a:rPr>
                        <m:t>=</m:t>
                      </m:r>
                      <m:f>
                        <m:fPr>
                          <m:ctrlPr>
                            <a:rPr lang="zh-TW" altLang="en-US" i="1">
                              <a:latin typeface="Cambria Math"/>
                            </a:rPr>
                          </m:ctrlPr>
                        </m:fPr>
                        <m:num>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ad>
                            <m:radPr>
                              <m:degHide m:val="on"/>
                              <m:ctrlPr>
                                <a:rPr lang="zh-TW" altLang="en-US" i="1">
                                  <a:latin typeface="Cambria Math"/>
                                </a:rPr>
                              </m:ctrlPr>
                            </m:radPr>
                            <m:deg/>
                            <m:e>
                              <m:r>
                                <a:rPr lang="zh-TW" altLang="en-US" i="1">
                                  <a:latin typeface="Cambria Math"/>
                                </a:rPr>
                                <m:t>𝑟</m:t>
                              </m:r>
                              <m:r>
                                <a:rPr lang="zh-TW" altLang="en-US">
                                  <a:latin typeface="Cambria Math"/>
                                </a:rPr>
                                <m:t>⁢</m:t>
                              </m:r>
                              <m:d>
                                <m:dPr>
                                  <m:ctrlPr>
                                    <a:rPr lang="zh-TW" altLang="en-US" i="1">
                                      <a:latin typeface="Cambria Math"/>
                                    </a:rPr>
                                  </m:ctrlPr>
                                </m:dPr>
                                <m:e>
                                  <m:r>
                                    <a:rPr lang="zh-TW" altLang="en-US" i="1">
                                      <a:latin typeface="Cambria Math"/>
                                    </a:rPr>
                                    <m:t>𝑟</m:t>
                                  </m:r>
                                  <m:r>
                                    <a:rPr lang="zh-TW" altLang="en-US">
                                      <a:latin typeface="Cambria Math"/>
                                    </a:rPr>
                                    <m:t>−</m:t>
                                  </m:r>
                                  <m:f>
                                    <m:fPr>
                                      <m:ctrlPr>
                                        <a:rPr lang="zh-TW" altLang="en-US" i="1">
                                          <a:latin typeface="Cambria Math"/>
                                        </a:rPr>
                                      </m:ctrlPr>
                                    </m:fPr>
                                    <m:num>
                                      <m:r>
                                        <a:rPr lang="zh-TW" altLang="en-US">
                                          <a:latin typeface="Cambria Math"/>
                                        </a:rPr>
                                        <m:t>3</m:t>
                                      </m:r>
                                    </m:num>
                                    <m:den>
                                      <m:r>
                                        <a:rPr lang="zh-TW" altLang="en-US">
                                          <a:latin typeface="Cambria Math"/>
                                        </a:rPr>
                                        <m:t>2</m:t>
                                      </m:r>
                                    </m:den>
                                  </m:f>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e>
                              </m:d>
                            </m:e>
                          </m:rad>
                        </m:den>
                      </m:f>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m:oMathPara>
                </a14:m>
                <a:endParaRPr lang="zh-TW"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40455" y="4698545"/>
                <a:ext cx="2803973" cy="911275"/>
              </a:xfrm>
              <a:prstGeom prst="rect">
                <a:avLst/>
              </a:prstGeom>
              <a:blipFill rotWithShape="1">
                <a:blip r:embed="rId7"/>
                <a:stretch>
                  <a:fillRect/>
                </a:stretch>
              </a:blipFill>
            </p:spPr>
            <p:txBody>
              <a:bodyPr/>
              <a:lstStyle/>
              <a:p>
                <a:r>
                  <a:rPr lang="zh-TW" altLang="en-US">
                    <a:noFill/>
                  </a:rPr>
                  <a:t> </a:t>
                </a:r>
              </a:p>
            </p:txBody>
          </p:sp>
        </mc:Fallback>
      </mc:AlternateContent>
      <p:grpSp>
        <p:nvGrpSpPr>
          <p:cNvPr id="4" name="Group 3"/>
          <p:cNvGrpSpPr/>
          <p:nvPr/>
        </p:nvGrpSpPr>
        <p:grpSpPr>
          <a:xfrm>
            <a:off x="4207188" y="3557367"/>
            <a:ext cx="4698400" cy="3151654"/>
            <a:chOff x="4117068" y="3557367"/>
            <a:chExt cx="4698400" cy="3151654"/>
          </a:xfrm>
        </p:grpSpPr>
        <p:grpSp>
          <p:nvGrpSpPr>
            <p:cNvPr id="28" name="Group 27"/>
            <p:cNvGrpSpPr/>
            <p:nvPr/>
          </p:nvGrpSpPr>
          <p:grpSpPr>
            <a:xfrm>
              <a:off x="4117068" y="3557367"/>
              <a:ext cx="4698400" cy="3151654"/>
              <a:chOff x="4117068" y="3557367"/>
              <a:chExt cx="4698400" cy="3151654"/>
            </a:xfrm>
          </p:grpSpPr>
          <p:pic>
            <p:nvPicPr>
              <p:cNvPr id="6147" name="Picture 3" descr="G:\Desktop\Black Hole Astrophysics\Textbook circle\09 Ch7.4\E,L_orbit_lo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7068" y="3624612"/>
                <a:ext cx="4698400" cy="302785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4689446" y="3557367"/>
                <a:ext cx="16778" cy="3111881"/>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4830132" y="3658316"/>
                    <a:ext cx="2831096" cy="369332"/>
                  </a:xfrm>
                  <a:prstGeom prst="rect">
                    <a:avLst/>
                  </a:prstGeom>
                </p:spPr>
                <p:txBody>
                  <a:bodyPr wrap="none">
                    <a:spAutoFit/>
                  </a:bodyPr>
                  <a:lstStyle/>
                  <a:p>
                    <a14:m>
                      <m:oMath xmlns:m="http://schemas.openxmlformats.org/officeDocument/2006/math">
                        <m:r>
                          <a:rPr lang="en-US" altLang="zh-TW" b="0" i="1" smtClean="0">
                            <a:latin typeface="Cambria Math"/>
                          </a:rPr>
                          <m:t>1.5 </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a14:m>
                    <a:r>
                      <a:rPr lang="zh-TW" altLang="en-US" dirty="0" smtClean="0"/>
                      <a:t> </a:t>
                    </a:r>
                    <a:r>
                      <a:rPr lang="en-US" altLang="zh-TW" dirty="0" smtClean="0"/>
                      <a:t>-- The radius at which </a:t>
                    </a:r>
                    <a:endParaRPr lang="zh-TW" alt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830132" y="3658316"/>
                    <a:ext cx="2831096" cy="369332"/>
                  </a:xfrm>
                  <a:prstGeom prst="rect">
                    <a:avLst/>
                  </a:prstGeom>
                  <a:blipFill rotWithShape="1">
                    <a:blip r:embed="rId9"/>
                    <a:stretch>
                      <a:fillRect t="-8197" r="-860" b="-24590"/>
                    </a:stretch>
                  </a:blipFill>
                </p:spPr>
                <p:txBody>
                  <a:bodyPr/>
                  <a:lstStyle/>
                  <a:p>
                    <a:r>
                      <a:rPr lang="zh-TW" altLang="en-US">
                        <a:noFill/>
                      </a:rPr>
                      <a:t> </a:t>
                    </a:r>
                  </a:p>
                </p:txBody>
              </p:sp>
            </mc:Fallback>
          </mc:AlternateContent>
          <p:cxnSp>
            <p:nvCxnSpPr>
              <p:cNvPr id="20" name="Straight Connector 19"/>
              <p:cNvCxnSpPr/>
              <p:nvPr/>
            </p:nvCxnSpPr>
            <p:spPr>
              <a:xfrm>
                <a:off x="5026864" y="5113307"/>
                <a:ext cx="6530" cy="159571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4830132" y="4743975"/>
                    <a:ext cx="2282291" cy="369332"/>
                  </a:xfrm>
                  <a:prstGeom prst="rect">
                    <a:avLst/>
                  </a:prstGeom>
                </p:spPr>
                <p:txBody>
                  <a:bodyPr wrap="none">
                    <a:spAutoFit/>
                  </a:bodyPr>
                  <a:lstStyle/>
                  <a:p>
                    <a:r>
                      <a:rPr lang="en-US" altLang="zh-TW" dirty="0" smtClean="0"/>
                      <a:t>Minimum point at </a:t>
                    </a:r>
                    <a14:m>
                      <m:oMath xmlns:m="http://schemas.openxmlformats.org/officeDocument/2006/math">
                        <m:r>
                          <a:rPr lang="en-US" altLang="zh-TW" i="1" smtClean="0">
                            <a:latin typeface="Cambria Math"/>
                          </a:rPr>
                          <m:t>3</m:t>
                        </m:r>
                        <m:r>
                          <a:rPr lang="en-US" altLang="zh-TW" b="0" i="1" smtClean="0">
                            <a:latin typeface="Cambria Math"/>
                          </a:rPr>
                          <m:t> </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a14:m>
                    <a:endParaRPr lang="zh-TW" alt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4830132" y="4743975"/>
                    <a:ext cx="2282291" cy="369332"/>
                  </a:xfrm>
                  <a:prstGeom prst="rect">
                    <a:avLst/>
                  </a:prstGeom>
                  <a:blipFill rotWithShape="1">
                    <a:blip r:embed="rId10"/>
                    <a:stretch>
                      <a:fillRect l="-2133" t="-8197" b="-24590"/>
                    </a:stretch>
                  </a:blipFill>
                </p:spPr>
                <p:txBody>
                  <a:bodyPr/>
                  <a:lstStyle/>
                  <a:p>
                    <a:r>
                      <a:rPr lang="zh-TW" altLang="en-US">
                        <a:noFill/>
                      </a:rPr>
                      <a:t> </a:t>
                    </a:r>
                  </a:p>
                </p:txBody>
              </p:sp>
            </mc:Fallback>
          </mc:AlternateContent>
        </p:grpSp>
        <p:sp>
          <p:nvSpPr>
            <p:cNvPr id="16" name="TextBox 15"/>
            <p:cNvSpPr txBox="1"/>
            <p:nvPr/>
          </p:nvSpPr>
          <p:spPr>
            <a:xfrm>
              <a:off x="8316270" y="4784850"/>
              <a:ext cx="30809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L</a:t>
              </a:r>
              <a:endParaRPr lang="zh-TW" altLang="en-US" dirty="0" smtClean="0">
                <a:latin typeface="Cambria Math" pitchFamily="18" charset="0"/>
                <a:ea typeface="Cambria Math" pitchFamily="18" charset="0"/>
              </a:endParaRPr>
            </a:p>
          </p:txBody>
        </p:sp>
        <p:sp>
          <p:nvSpPr>
            <p:cNvPr id="18" name="TextBox 17"/>
            <p:cNvSpPr txBox="1"/>
            <p:nvPr/>
          </p:nvSpPr>
          <p:spPr>
            <a:xfrm>
              <a:off x="8316270" y="6090056"/>
              <a:ext cx="317716" cy="369332"/>
            </a:xfrm>
            <a:prstGeom prst="rect">
              <a:avLst/>
            </a:prstGeom>
            <a:noFill/>
          </p:spPr>
          <p:txBody>
            <a:bodyPr wrap="none" rtlCol="0">
              <a:spAutoFit/>
            </a:bodyPr>
            <a:lstStyle/>
            <a:p>
              <a:r>
                <a:rPr lang="en-US" altLang="zh-TW" dirty="0">
                  <a:latin typeface="Cambria Math" pitchFamily="18" charset="0"/>
                  <a:ea typeface="Cambria Math" pitchFamily="18" charset="0"/>
                </a:rPr>
                <a:t>E</a:t>
              </a:r>
              <a:endParaRPr lang="zh-TW" altLang="en-US"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42509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ISCO</a:t>
            </a:r>
            <a:endParaRPr lang="zh-TW" altLang="en-US" dirty="0"/>
          </a:p>
        </p:txBody>
      </p:sp>
      <mc:AlternateContent xmlns:mc="http://schemas.openxmlformats.org/markup-compatibility/2006" xmlns:a14="http://schemas.microsoft.com/office/drawing/2010/main">
        <mc:Choice Requires="a14">
          <p:sp>
            <p:nvSpPr>
              <p:cNvPr id="15" name="TextBox 14"/>
              <p:cNvSpPr txBox="1"/>
              <p:nvPr/>
            </p:nvSpPr>
            <p:spPr>
              <a:xfrm>
                <a:off x="286240" y="2157943"/>
                <a:ext cx="8725248"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minimum for both of these two curves happen at </a:t>
                </a:r>
                <a14:m>
                  <m:oMath xmlns:m="http://schemas.openxmlformats.org/officeDocument/2006/math">
                    <m:r>
                      <m:rPr>
                        <m:sty m:val="p"/>
                      </m:rPr>
                      <a:rPr lang="en-US" altLang="zh-TW" b="0" i="0" smtClean="0">
                        <a:latin typeface="Cambria Math"/>
                      </a:rPr>
                      <m:t>r</m:t>
                    </m:r>
                    <m:r>
                      <a:rPr lang="en-US" altLang="zh-TW" b="0" i="0" smtClean="0">
                        <a:latin typeface="Cambria Math"/>
                      </a:rPr>
                      <m:t>=</m:t>
                    </m:r>
                    <m:r>
                      <a:rPr lang="en-US" altLang="zh-TW" i="1">
                        <a:latin typeface="Cambria Math"/>
                      </a:rPr>
                      <m:t>3</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a14:m>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This is commonly called the Innermost stable circular orbit for reasons we will see later.</a:t>
                </a:r>
              </a:p>
            </p:txBody>
          </p:sp>
        </mc:Choice>
        <mc:Fallback xmlns="">
          <p:sp>
            <p:nvSpPr>
              <p:cNvPr id="15" name="TextBox 14"/>
              <p:cNvSpPr txBox="1">
                <a:spLocks noRot="1" noChangeAspect="1" noMove="1" noResize="1" noEditPoints="1" noAdjustHandles="1" noChangeArrowheads="1" noChangeShapeType="1" noTextEdit="1"/>
              </p:cNvSpPr>
              <p:nvPr/>
            </p:nvSpPr>
            <p:spPr>
              <a:xfrm>
                <a:off x="286240" y="2157943"/>
                <a:ext cx="8725248" cy="646331"/>
              </a:xfrm>
              <a:prstGeom prst="rect">
                <a:avLst/>
              </a:prstGeom>
              <a:blipFill rotWithShape="1">
                <a:blip r:embed="rId2"/>
                <a:stretch>
                  <a:fillRect l="-629" t="-5660" r="-559" b="-13208"/>
                </a:stretch>
              </a:blipFill>
            </p:spPr>
            <p:txBody>
              <a:bodyPr/>
              <a:lstStyle/>
              <a:p>
                <a:r>
                  <a:rPr lang="zh-TW" altLang="en-US">
                    <a:noFill/>
                  </a:rPr>
                  <a:t> </a:t>
                </a:r>
              </a:p>
            </p:txBody>
          </p:sp>
        </mc:Fallback>
      </mc:AlternateContent>
      <p:grpSp>
        <p:nvGrpSpPr>
          <p:cNvPr id="7" name="Group 6"/>
          <p:cNvGrpSpPr/>
          <p:nvPr/>
        </p:nvGrpSpPr>
        <p:grpSpPr>
          <a:xfrm>
            <a:off x="4095262" y="3117452"/>
            <a:ext cx="4727661" cy="3151654"/>
            <a:chOff x="4095262" y="3378557"/>
            <a:chExt cx="4727661" cy="3151654"/>
          </a:xfrm>
        </p:grpSpPr>
        <p:grpSp>
          <p:nvGrpSpPr>
            <p:cNvPr id="9" name="Group 8"/>
            <p:cNvGrpSpPr/>
            <p:nvPr/>
          </p:nvGrpSpPr>
          <p:grpSpPr>
            <a:xfrm>
              <a:off x="4095262" y="3378557"/>
              <a:ext cx="4727661" cy="3151654"/>
              <a:chOff x="4117068" y="3557367"/>
              <a:chExt cx="4727661" cy="3151654"/>
            </a:xfrm>
          </p:grpSpPr>
          <p:pic>
            <p:nvPicPr>
              <p:cNvPr id="10" name="Picture 3" descr="G:\Desktop\Black Hole Astrophysics\Textbook circle\09 Ch7.4\E,L_orbit_l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068" y="3624612"/>
                <a:ext cx="4698400" cy="302785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4689446" y="3557367"/>
                <a:ext cx="16778" cy="3111881"/>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4706224" y="3658316"/>
                    <a:ext cx="4138505" cy="369332"/>
                  </a:xfrm>
                  <a:prstGeom prst="rect">
                    <a:avLst/>
                  </a:prstGeom>
                </p:spPr>
                <p:txBody>
                  <a:bodyPr wrap="none">
                    <a:spAutoFit/>
                  </a:bodyPr>
                  <a:lstStyle/>
                  <a:p>
                    <a14:m>
                      <m:oMath xmlns:m="http://schemas.openxmlformats.org/officeDocument/2006/math">
                        <m:r>
                          <a:rPr lang="en-US" altLang="zh-TW" b="0" i="1" smtClean="0">
                            <a:latin typeface="Cambria Math"/>
                          </a:rPr>
                          <m:t>1.5 </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a14:m>
                    <a:r>
                      <a:rPr lang="zh-TW" altLang="en-US" dirty="0" smtClean="0"/>
                      <a:t> </a:t>
                    </a:r>
                    <a:r>
                      <a:rPr lang="en-US" altLang="zh-TW" dirty="0"/>
                      <a:t> –</a:t>
                    </a:r>
                    <a:r>
                      <a:rPr lang="en-US" altLang="zh-TW" dirty="0" smtClean="0"/>
                      <a:t> The radius at which</a:t>
                    </a:r>
                    <a:r>
                      <a:rPr lang="zh-TW" altLang="en-US" dirty="0" smtClean="0"/>
                      <a:t> </a:t>
                    </a:r>
                    <a:r>
                      <a:rPr lang="en-US" altLang="zh-TW" dirty="0" smtClean="0"/>
                      <a:t>photons orbit</a:t>
                    </a:r>
                  </a:p>
                </p:txBody>
              </p:sp>
            </mc:Choice>
            <mc:Fallback xmlns="">
              <p:sp>
                <p:nvSpPr>
                  <p:cNvPr id="12" name="Rectangle 11"/>
                  <p:cNvSpPr>
                    <a:spLocks noRot="1" noChangeAspect="1" noMove="1" noResize="1" noEditPoints="1" noAdjustHandles="1" noChangeArrowheads="1" noChangeShapeType="1" noTextEdit="1"/>
                  </p:cNvSpPr>
                  <p:nvPr/>
                </p:nvSpPr>
                <p:spPr>
                  <a:xfrm>
                    <a:off x="4706224" y="3658316"/>
                    <a:ext cx="4138505" cy="369332"/>
                  </a:xfrm>
                  <a:prstGeom prst="rect">
                    <a:avLst/>
                  </a:prstGeom>
                  <a:blipFill rotWithShape="1">
                    <a:blip r:embed="rId5"/>
                    <a:stretch>
                      <a:fillRect t="-8333" r="-589" b="-26667"/>
                    </a:stretch>
                  </a:blipFill>
                </p:spPr>
                <p:txBody>
                  <a:bodyPr/>
                  <a:lstStyle/>
                  <a:p>
                    <a:r>
                      <a:rPr lang="zh-TW" altLang="en-US">
                        <a:noFill/>
                      </a:rPr>
                      <a:t> </a:t>
                    </a:r>
                  </a:p>
                </p:txBody>
              </p:sp>
            </mc:Fallback>
          </mc:AlternateContent>
          <p:cxnSp>
            <p:nvCxnSpPr>
              <p:cNvPr id="13" name="Straight Connector 12"/>
              <p:cNvCxnSpPr/>
              <p:nvPr/>
            </p:nvCxnSpPr>
            <p:spPr>
              <a:xfrm>
                <a:off x="5026864" y="5113307"/>
                <a:ext cx="6530" cy="159571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830132" y="4743975"/>
                    <a:ext cx="2282291" cy="369332"/>
                  </a:xfrm>
                  <a:prstGeom prst="rect">
                    <a:avLst/>
                  </a:prstGeom>
                </p:spPr>
                <p:txBody>
                  <a:bodyPr wrap="none">
                    <a:spAutoFit/>
                  </a:bodyPr>
                  <a:lstStyle/>
                  <a:p>
                    <a:r>
                      <a:rPr lang="en-US" altLang="zh-TW" dirty="0" smtClean="0"/>
                      <a:t>Minimum point at </a:t>
                    </a:r>
                    <a14:m>
                      <m:oMath xmlns:m="http://schemas.openxmlformats.org/officeDocument/2006/math">
                        <m:r>
                          <a:rPr lang="en-US" altLang="zh-TW" i="1" smtClean="0">
                            <a:latin typeface="Cambria Math"/>
                          </a:rPr>
                          <m:t>3</m:t>
                        </m:r>
                        <m:r>
                          <a:rPr lang="en-US" altLang="zh-TW" b="0" i="1" smtClean="0">
                            <a:latin typeface="Cambria Math"/>
                          </a:rPr>
                          <m:t> </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a14:m>
                    <a:endParaRPr lang="zh-TW" alt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4830132" y="4743975"/>
                    <a:ext cx="2282291" cy="369332"/>
                  </a:xfrm>
                  <a:prstGeom prst="rect">
                    <a:avLst/>
                  </a:prstGeom>
                  <a:blipFill rotWithShape="1">
                    <a:blip r:embed="rId6"/>
                    <a:stretch>
                      <a:fillRect l="-2406" t="-8333" b="-26667"/>
                    </a:stretch>
                  </a:blipFill>
                </p:spPr>
                <p:txBody>
                  <a:bodyPr/>
                  <a:lstStyle/>
                  <a:p>
                    <a:r>
                      <a:rPr lang="zh-TW" altLang="en-US">
                        <a:noFill/>
                      </a:rPr>
                      <a:t> </a:t>
                    </a:r>
                  </a:p>
                </p:txBody>
              </p:sp>
            </mc:Fallback>
          </mc:AlternateContent>
        </p:grpSp>
        <p:sp>
          <p:nvSpPr>
            <p:cNvPr id="16" name="TextBox 15"/>
            <p:cNvSpPr txBox="1"/>
            <p:nvPr/>
          </p:nvSpPr>
          <p:spPr>
            <a:xfrm>
              <a:off x="8306564" y="4565165"/>
              <a:ext cx="30809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L</a:t>
              </a:r>
              <a:endParaRPr lang="zh-TW" altLang="en-US" dirty="0" smtClean="0">
                <a:latin typeface="Cambria Math" pitchFamily="18" charset="0"/>
                <a:ea typeface="Cambria Math" pitchFamily="18" charset="0"/>
              </a:endParaRPr>
            </a:p>
          </p:txBody>
        </p:sp>
        <p:sp>
          <p:nvSpPr>
            <p:cNvPr id="17" name="TextBox 16"/>
            <p:cNvSpPr txBox="1"/>
            <p:nvPr/>
          </p:nvSpPr>
          <p:spPr>
            <a:xfrm>
              <a:off x="8306564" y="5870371"/>
              <a:ext cx="317716" cy="369332"/>
            </a:xfrm>
            <a:prstGeom prst="rect">
              <a:avLst/>
            </a:prstGeom>
            <a:noFill/>
          </p:spPr>
          <p:txBody>
            <a:bodyPr wrap="none" rtlCol="0">
              <a:spAutoFit/>
            </a:bodyPr>
            <a:lstStyle/>
            <a:p>
              <a:r>
                <a:rPr lang="en-US" altLang="zh-TW" dirty="0">
                  <a:latin typeface="Cambria Math" pitchFamily="18" charset="0"/>
                  <a:ea typeface="Cambria Math" pitchFamily="18" charset="0"/>
                </a:rPr>
                <a:t>E</a:t>
              </a:r>
              <a:endParaRPr lang="zh-TW" altLang="en-US" dirty="0" smtClean="0">
                <a:latin typeface="Cambria Math" pitchFamily="18" charset="0"/>
                <a:ea typeface="Cambria Math" pitchFamily="18" charset="0"/>
              </a:endParaRPr>
            </a:p>
          </p:txBody>
        </p:sp>
      </p:grpSp>
      <p:sp>
        <p:nvSpPr>
          <p:cNvPr id="4" name="Rectangle 3"/>
          <p:cNvSpPr/>
          <p:nvPr/>
        </p:nvSpPr>
        <p:spPr>
          <a:xfrm>
            <a:off x="288123" y="4195204"/>
            <a:ext cx="3470128" cy="1754326"/>
          </a:xfrm>
          <a:prstGeom prst="rect">
            <a:avLst/>
          </a:prstGeom>
        </p:spPr>
        <p:txBody>
          <a:bodyPr wrap="square">
            <a:spAutoFit/>
          </a:bodyPr>
          <a:lstStyle/>
          <a:p>
            <a:r>
              <a:rPr lang="en-US" altLang="zh-TW" dirty="0">
                <a:latin typeface="Cambria Math" pitchFamily="18" charset="0"/>
                <a:ea typeface="Cambria Math" pitchFamily="18" charset="0"/>
              </a:rPr>
              <a:t>However, we will also find that the ISCO is more or less a ‘marginally stable’ orbit! If we accidently kick it a bit toward the black hole, it will just give up and fall in!</a:t>
            </a:r>
            <a:endParaRPr lang="zh-TW" altLang="en-US"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8" name="TextBox 17"/>
              <p:cNvSpPr txBox="1"/>
              <p:nvPr/>
            </p:nvSpPr>
            <p:spPr>
              <a:xfrm>
                <a:off x="1669793" y="1039807"/>
                <a:ext cx="2623731"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𝐿</m:t>
                          </m:r>
                        </m:e>
                        <m:sub>
                          <m:r>
                            <m:rPr>
                              <m:sty m:val="p"/>
                            </m:rPr>
                            <a:rPr lang="zh-TW" altLang="en-US">
                              <a:latin typeface="Cambria Math"/>
                            </a:rPr>
                            <m:t>orb</m:t>
                          </m:r>
                        </m:sub>
                      </m:sSub>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a:latin typeface="Cambria Math"/>
                                </a:rPr>
                                <m:t>2⁢</m:t>
                              </m:r>
                              <m:r>
                                <a:rPr lang="zh-TW" altLang="en-US" i="1">
                                  <a:latin typeface="Cambria Math"/>
                                </a:rPr>
                                <m:t>𝑟</m:t>
                              </m:r>
                              <m:r>
                                <a:rPr lang="zh-TW" altLang="en-US">
                                  <a:latin typeface="Cambria Math"/>
                                </a:rPr>
                                <m:t>−3⁢</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den>
                          </m:f>
                        </m:e>
                      </m:rad>
                      <m:r>
                        <a:rPr lang="zh-TW" altLang="en-US">
                          <a:latin typeface="Cambria Math"/>
                        </a:rPr>
                        <m:t>⁢</m:t>
                      </m:r>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m:oMathPara>
                </a14:m>
                <a:endParaRPr lang="zh-TW"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669793" y="1039807"/>
                <a:ext cx="2623731" cy="910699"/>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741947" y="1039231"/>
                <a:ext cx="2803973" cy="911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𝐸</m:t>
                          </m:r>
                        </m:e>
                        <m:sub>
                          <m:r>
                            <m:rPr>
                              <m:sty m:val="p"/>
                            </m:rPr>
                            <a:rPr lang="zh-TW" altLang="en-US">
                              <a:latin typeface="Cambria Math"/>
                            </a:rPr>
                            <m:t>orb</m:t>
                          </m:r>
                        </m:sub>
                      </m:sSub>
                      <m:r>
                        <a:rPr lang="zh-TW" altLang="en-US">
                          <a:latin typeface="Cambria Math"/>
                        </a:rPr>
                        <m:t>=</m:t>
                      </m:r>
                      <m:f>
                        <m:fPr>
                          <m:ctrlPr>
                            <a:rPr lang="zh-TW" altLang="en-US" i="1">
                              <a:latin typeface="Cambria Math"/>
                            </a:rPr>
                          </m:ctrlPr>
                        </m:fPr>
                        <m:num>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ad>
                            <m:radPr>
                              <m:degHide m:val="on"/>
                              <m:ctrlPr>
                                <a:rPr lang="zh-TW" altLang="en-US" i="1">
                                  <a:latin typeface="Cambria Math"/>
                                </a:rPr>
                              </m:ctrlPr>
                            </m:radPr>
                            <m:deg/>
                            <m:e>
                              <m:r>
                                <a:rPr lang="zh-TW" altLang="en-US" i="1">
                                  <a:latin typeface="Cambria Math"/>
                                </a:rPr>
                                <m:t>𝑟</m:t>
                              </m:r>
                              <m:r>
                                <a:rPr lang="zh-TW" altLang="en-US">
                                  <a:latin typeface="Cambria Math"/>
                                </a:rPr>
                                <m:t>⁢</m:t>
                              </m:r>
                              <m:d>
                                <m:dPr>
                                  <m:ctrlPr>
                                    <a:rPr lang="zh-TW" altLang="en-US" i="1">
                                      <a:latin typeface="Cambria Math"/>
                                    </a:rPr>
                                  </m:ctrlPr>
                                </m:dPr>
                                <m:e>
                                  <m:r>
                                    <a:rPr lang="zh-TW" altLang="en-US" i="1">
                                      <a:latin typeface="Cambria Math"/>
                                    </a:rPr>
                                    <m:t>𝑟</m:t>
                                  </m:r>
                                  <m:r>
                                    <a:rPr lang="zh-TW" altLang="en-US">
                                      <a:latin typeface="Cambria Math"/>
                                    </a:rPr>
                                    <m:t>−</m:t>
                                  </m:r>
                                  <m:f>
                                    <m:fPr>
                                      <m:ctrlPr>
                                        <a:rPr lang="zh-TW" altLang="en-US" i="1">
                                          <a:latin typeface="Cambria Math"/>
                                        </a:rPr>
                                      </m:ctrlPr>
                                    </m:fPr>
                                    <m:num>
                                      <m:r>
                                        <a:rPr lang="zh-TW" altLang="en-US">
                                          <a:latin typeface="Cambria Math"/>
                                        </a:rPr>
                                        <m:t>3</m:t>
                                      </m:r>
                                    </m:num>
                                    <m:den>
                                      <m:r>
                                        <a:rPr lang="zh-TW" altLang="en-US">
                                          <a:latin typeface="Cambria Math"/>
                                        </a:rPr>
                                        <m:t>2</m:t>
                                      </m:r>
                                    </m:den>
                                  </m:f>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e>
                              </m:d>
                            </m:e>
                          </m:rad>
                        </m:den>
                      </m:f>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m:oMathPara>
                </a14:m>
                <a:endParaRPr lang="zh-TW" alt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4741947" y="1039231"/>
                <a:ext cx="2803973" cy="911275"/>
              </a:xfrm>
              <a:prstGeom prst="rect">
                <a:avLst/>
              </a:prstGeom>
              <a:blipFill rotWithShape="1">
                <a:blip r:embed="rId8"/>
                <a:stretch>
                  <a:fillRect/>
                </a:stretch>
              </a:blipFill>
            </p:spPr>
            <p:txBody>
              <a:bodyPr/>
              <a:lstStyle/>
              <a:p>
                <a:r>
                  <a:rPr lang="zh-TW" altLang="en-US">
                    <a:noFill/>
                  </a:rPr>
                  <a:t> </a:t>
                </a:r>
              </a:p>
            </p:txBody>
          </p:sp>
        </mc:Fallback>
      </mc:AlternateContent>
      <p:grpSp>
        <p:nvGrpSpPr>
          <p:cNvPr id="20" name="Group 19"/>
          <p:cNvGrpSpPr/>
          <p:nvPr/>
        </p:nvGrpSpPr>
        <p:grpSpPr>
          <a:xfrm>
            <a:off x="286240" y="3117452"/>
            <a:ext cx="3472010" cy="1045286"/>
            <a:chOff x="286240" y="2900276"/>
            <a:chExt cx="3472010" cy="1045286"/>
          </a:xfrm>
        </p:grpSpPr>
        <mc:AlternateContent xmlns:mc="http://schemas.openxmlformats.org/markup-compatibility/2006" xmlns:a14="http://schemas.microsoft.com/office/drawing/2010/main">
          <mc:Choice Requires="a14">
            <p:sp>
              <p:nvSpPr>
                <p:cNvPr id="5" name="TextBox 4"/>
                <p:cNvSpPr txBox="1"/>
                <p:nvPr/>
              </p:nvSpPr>
              <p:spPr>
                <a:xfrm>
                  <a:off x="413958" y="3405113"/>
                  <a:ext cx="1526765"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𝐿</m:t>
                        </m:r>
                        <m:r>
                          <a:rPr lang="zh-TW" altLang="en-US">
                            <a:latin typeface="Cambria Math"/>
                          </a:rPr>
                          <m:t>=</m:t>
                        </m:r>
                        <m:rad>
                          <m:radPr>
                            <m:degHide m:val="on"/>
                            <m:ctrlPr>
                              <a:rPr lang="zh-TW" altLang="en-US" i="1">
                                <a:latin typeface="Cambria Math"/>
                              </a:rPr>
                            </m:ctrlPr>
                          </m:radPr>
                          <m:deg/>
                          <m:e>
                            <m:r>
                              <a:rPr lang="zh-TW" altLang="en-US">
                                <a:latin typeface="Cambria Math"/>
                              </a:rPr>
                              <m:t>3</m:t>
                            </m:r>
                          </m:e>
                        </m:rad>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r>
                          <a:rPr lang="zh-TW" altLang="en-US" i="1">
                            <a:latin typeface="Cambria Math"/>
                          </a:rPr>
                          <m:t>𝑐</m:t>
                        </m:r>
                      </m:oMath>
                    </m:oMathPara>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13958" y="3405113"/>
                  <a:ext cx="1526765" cy="401970"/>
                </a:xfrm>
                <a:prstGeom prst="rect">
                  <a:avLst/>
                </a:prstGeom>
                <a:blipFill rotWithShape="1">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05068" y="3269608"/>
                  <a:ext cx="1553182" cy="6759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𝐸</m:t>
                        </m:r>
                        <m:r>
                          <a:rPr lang="zh-TW" altLang="en-US">
                            <a:latin typeface="Cambria Math"/>
                          </a:rPr>
                          <m:t>=</m:t>
                        </m:r>
                        <m:f>
                          <m:fPr>
                            <m:ctrlPr>
                              <a:rPr lang="zh-TW" altLang="en-US" i="1">
                                <a:latin typeface="Cambria Math"/>
                              </a:rPr>
                            </m:ctrlPr>
                          </m:fPr>
                          <m:num>
                            <m:r>
                              <a:rPr lang="zh-TW" altLang="en-US">
                                <a:latin typeface="Cambria Math"/>
                              </a:rPr>
                              <m:t>2⁢</m:t>
                            </m:r>
                            <m:rad>
                              <m:radPr>
                                <m:degHide m:val="on"/>
                                <m:ctrlPr>
                                  <a:rPr lang="zh-TW" altLang="en-US" i="1">
                                    <a:latin typeface="Cambria Math"/>
                                  </a:rPr>
                                </m:ctrlPr>
                              </m:radPr>
                              <m:deg/>
                              <m:e>
                                <m:r>
                                  <a:rPr lang="zh-TW" altLang="en-US">
                                    <a:latin typeface="Cambria Math"/>
                                  </a:rPr>
                                  <m:t>2</m:t>
                                </m:r>
                              </m:e>
                            </m:rad>
                          </m:num>
                          <m:den>
                            <m:r>
                              <a:rPr lang="zh-TW" altLang="en-US">
                                <a:latin typeface="Cambria Math"/>
                              </a:rPr>
                              <m:t>3</m:t>
                            </m:r>
                          </m:den>
                        </m:f>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r>
                          <a:rPr lang="zh-TW" altLang="en-US" i="1">
                            <a:latin typeface="Cambria Math"/>
                          </a:rPr>
                          <m:t>𝑐</m:t>
                        </m:r>
                      </m:oMath>
                    </m:oMathPara>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205068" y="3269608"/>
                  <a:ext cx="1553182" cy="675954"/>
                </a:xfrm>
                <a:prstGeom prst="rect">
                  <a:avLst/>
                </a:prstGeom>
                <a:blipFill rotWithShape="1">
                  <a:blip r:embed="rId10"/>
                  <a:stretch>
                    <a:fillRect/>
                  </a:stretch>
                </a:blipFill>
              </p:spPr>
              <p:txBody>
                <a:bodyPr/>
                <a:lstStyle/>
                <a:p>
                  <a:r>
                    <a:rPr lang="zh-TW" altLang="en-US">
                      <a:noFill/>
                    </a:rPr>
                    <a:t> </a:t>
                  </a:r>
                </a:p>
              </p:txBody>
            </p:sp>
          </mc:Fallback>
        </mc:AlternateContent>
        <p:sp>
          <p:nvSpPr>
            <p:cNvPr id="8" name="TextBox 7"/>
            <p:cNvSpPr txBox="1"/>
            <p:nvPr/>
          </p:nvSpPr>
          <p:spPr>
            <a:xfrm>
              <a:off x="286240" y="2900276"/>
              <a:ext cx="269541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At this radius, L and E are</a:t>
              </a:r>
              <a:endParaRPr lang="zh-TW" altLang="en-US"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42509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smtClean="0"/>
              <a:t>General discussion for particle motion</a:t>
            </a:r>
            <a:endParaRPr lang="zh-TW" altLang="en-US" sz="3600" dirty="0"/>
          </a:p>
        </p:txBody>
      </p:sp>
      <p:sp>
        <p:nvSpPr>
          <p:cNvPr id="3" name="TextBox 2"/>
          <p:cNvSpPr txBox="1"/>
          <p:nvPr/>
        </p:nvSpPr>
        <p:spPr>
          <a:xfrm>
            <a:off x="313267" y="1048624"/>
            <a:ext cx="8348133"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Previously, we have already found that we can calculate either free-fall or orbits by considering E or L respectively.</a:t>
            </a:r>
            <a:endParaRPr lang="zh-TW" altLang="en-US" dirty="0" smtClean="0">
              <a:latin typeface="Cambria Math" pitchFamily="18" charset="0"/>
              <a:ea typeface="Cambria Math" pitchFamily="18" charset="0"/>
            </a:endParaRPr>
          </a:p>
        </p:txBody>
      </p:sp>
      <p:sp>
        <p:nvSpPr>
          <p:cNvPr id="4" name="TextBox 3"/>
          <p:cNvSpPr txBox="1"/>
          <p:nvPr/>
        </p:nvSpPr>
        <p:spPr>
          <a:xfrm>
            <a:off x="313267" y="1746932"/>
            <a:ext cx="8348133"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For a general consideration, it is more convenient if we write both of them in the same equation so we can discuss different the properties of the different orbits more clearly</a:t>
            </a:r>
            <a:r>
              <a:rPr lang="zh-TW" altLang="en-US" dirty="0" smtClean="0">
                <a:latin typeface="Cambria Math" pitchFamily="18" charset="0"/>
                <a:ea typeface="Cambria Math" pitchFamily="18" charset="0"/>
              </a:rPr>
              <a:t> </a:t>
            </a:r>
          </a:p>
        </p:txBody>
      </p:sp>
      <mc:AlternateContent xmlns:mc="http://schemas.openxmlformats.org/markup-compatibility/2006" xmlns:a14="http://schemas.microsoft.com/office/drawing/2010/main">
        <mc:Choice Requires="a14">
          <p:sp>
            <p:nvSpPr>
              <p:cNvPr id="6" name="TextBox 5"/>
              <p:cNvSpPr txBox="1"/>
              <p:nvPr/>
            </p:nvSpPr>
            <p:spPr>
              <a:xfrm>
                <a:off x="1232561" y="2679691"/>
                <a:ext cx="6329810" cy="4686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𝑃</m:t>
                          </m:r>
                        </m:e>
                        <m:sup>
                          <m:r>
                            <a:rPr lang="zh-TW" altLang="en-US">
                              <a:latin typeface="Cambria Math"/>
                            </a:rPr>
                            <m:t>2</m:t>
                          </m:r>
                        </m:sup>
                      </m:sSup>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𝑚</m:t>
                              </m:r>
                            </m:e>
                            <m:sub>
                              <m:r>
                                <a:rPr lang="zh-TW" altLang="en-US">
                                  <a:latin typeface="Cambria Math"/>
                                </a:rPr>
                                <m:t>0</m:t>
                              </m:r>
                            </m:sub>
                          </m:sSub>
                        </m:e>
                        <m:sup>
                          <m:r>
                            <a:rPr lang="zh-TW" altLang="en-US">
                              <a:latin typeface="Cambria Math"/>
                            </a:rPr>
                            <m:t>2</m:t>
                          </m:r>
                        </m:sup>
                      </m:sSup>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tt</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sSup>
                                <m:sSupPr>
                                  <m:ctrlPr>
                                    <a:rPr lang="zh-TW" altLang="en-US" i="1">
                                      <a:latin typeface="Cambria Math"/>
                                    </a:rPr>
                                  </m:ctrlPr>
                                </m:sSupPr>
                                <m:e>
                                  <m:r>
                                    <a:rPr lang="zh-TW" altLang="en-US" i="1">
                                      <a:latin typeface="Cambria Math"/>
                                    </a:rPr>
                                    <m:t>𝑃</m:t>
                                  </m:r>
                                </m:e>
                                <m:sup>
                                  <m:r>
                                    <a:rPr lang="zh-TW" altLang="en-US" i="1">
                                      <a:latin typeface="Cambria Math"/>
                                    </a:rPr>
                                    <m:t>𝑡</m:t>
                                  </m:r>
                                </m:sup>
                              </m:sSup>
                            </m:e>
                          </m:d>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rr</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sSup>
                                <m:sSupPr>
                                  <m:ctrlPr>
                                    <a:rPr lang="zh-TW" altLang="en-US" i="1">
                                      <a:latin typeface="Cambria Math"/>
                                    </a:rPr>
                                  </m:ctrlPr>
                                </m:sSupPr>
                                <m:e>
                                  <m:r>
                                    <a:rPr lang="zh-TW" altLang="en-US" i="1">
                                      <a:latin typeface="Cambria Math"/>
                                    </a:rPr>
                                    <m:t>𝑃</m:t>
                                  </m:r>
                                </m:e>
                                <m:sup>
                                  <m:r>
                                    <a:rPr lang="zh-TW" altLang="en-US" i="1">
                                      <a:latin typeface="Cambria Math"/>
                                    </a:rPr>
                                    <m:t>𝑟</m:t>
                                  </m:r>
                                </m:sup>
                              </m:sSup>
                            </m:e>
                          </m:d>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θθ</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sSup>
                                <m:sSupPr>
                                  <m:ctrlPr>
                                    <a:rPr lang="zh-TW" altLang="en-US" i="1">
                                      <a:latin typeface="Cambria Math"/>
                                    </a:rPr>
                                  </m:ctrlPr>
                                </m:sSupPr>
                                <m:e>
                                  <m:r>
                                    <a:rPr lang="zh-TW" altLang="en-US" i="1">
                                      <a:latin typeface="Cambria Math"/>
                                    </a:rPr>
                                    <m:t>𝑃</m:t>
                                  </m:r>
                                </m:e>
                                <m:sup>
                                  <m:r>
                                    <a:rPr lang="zh-TW" altLang="en-US" i="1">
                                      <a:latin typeface="Cambria Math"/>
                                    </a:rPr>
                                    <m:t>𝜃</m:t>
                                  </m:r>
                                </m:sup>
                              </m:sSup>
                            </m:e>
                          </m:d>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ϕϕ</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sSup>
                                <m:sSupPr>
                                  <m:ctrlPr>
                                    <a:rPr lang="zh-TW" altLang="en-US" i="1">
                                      <a:latin typeface="Cambria Math"/>
                                    </a:rPr>
                                  </m:ctrlPr>
                                </m:sSupPr>
                                <m:e>
                                  <m:r>
                                    <a:rPr lang="zh-TW" altLang="en-US" i="1">
                                      <a:latin typeface="Cambria Math"/>
                                    </a:rPr>
                                    <m:t>𝑃</m:t>
                                  </m:r>
                                </m:e>
                                <m:sup>
                                  <m:r>
                                    <a:rPr lang="zh-TW" altLang="en-US" i="1">
                                      <a:latin typeface="Cambria Math"/>
                                    </a:rPr>
                                    <m:t>𝜙</m:t>
                                  </m:r>
                                </m:sup>
                              </m:sSup>
                            </m:e>
                          </m:d>
                        </m:e>
                        <m:sup>
                          <m:r>
                            <a:rPr lang="zh-TW" altLang="en-US">
                              <a:latin typeface="Cambria Math"/>
                            </a:rPr>
                            <m:t>2</m:t>
                          </m:r>
                        </m:sup>
                      </m:sSup>
                    </m:oMath>
                  </m:oMathPara>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232561" y="2679691"/>
                <a:ext cx="6329810" cy="468654"/>
              </a:xfrm>
              <a:prstGeom prst="rect">
                <a:avLst/>
              </a:prstGeom>
              <a:blipFill rotWithShape="1">
                <a:blip r:embed="rId2"/>
                <a:stretch>
                  <a:fillRect b="-92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06358" y="3442918"/>
                <a:ext cx="2123850" cy="4445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𝐿</m:t>
                      </m:r>
                      <m:r>
                        <a:rPr lang="en-US" altLang="zh-TW" b="0" i="1" smtClean="0">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𝜙</m:t>
                          </m:r>
                        </m:sub>
                      </m:sSub>
                      <m:r>
                        <a:rPr lang="zh-TW" altLang="en-US">
                          <a:latin typeface="Cambria Math"/>
                        </a:rPr>
                        <m:t>=</m:t>
                      </m:r>
                      <m:r>
                        <a:rPr lang="zh-TW" altLang="en-US" i="1">
                          <a:latin typeface="Cambria Math"/>
                        </a:rPr>
                        <m:t>𝛾</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r>
                        <a:rPr lang="zh-TW" altLang="en-US">
                          <a:latin typeface="Cambria Math"/>
                        </a:rPr>
                        <m:t>⁢</m:t>
                      </m:r>
                      <m:r>
                        <a:rPr lang="zh-TW" altLang="en-US" i="1">
                          <a:latin typeface="Cambria Math"/>
                        </a:rPr>
                        <m:t>𝑟</m:t>
                      </m:r>
                      <m:r>
                        <a:rPr lang="zh-TW" altLang="en-US">
                          <a:latin typeface="Cambria Math"/>
                        </a:rPr>
                        <m:t>⁢</m:t>
                      </m:r>
                    </m:oMath>
                  </m:oMathPara>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906358" y="3442918"/>
                <a:ext cx="2123850" cy="444545"/>
              </a:xfrm>
              <a:prstGeom prst="rect">
                <a:avLst/>
              </a:prstGeom>
              <a:blipFill rotWithShape="1">
                <a:blip r:embed="rId3"/>
                <a:stretch>
                  <a:fillRect r="-1149" b="-821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790157" y="3333823"/>
                <a:ext cx="2810321"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𝐸</m:t>
                      </m:r>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𝑡</m:t>
                          </m:r>
                        </m:sub>
                      </m:sSub>
                      <m:r>
                        <a:rPr lang="zh-TW" altLang="en-US">
                          <a:latin typeface="Cambria Math"/>
                        </a:rPr>
                        <m:t>=</m:t>
                      </m:r>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r>
                        <a:rPr lang="zh-TW" altLang="en-US">
                          <a:latin typeface="Cambria Math"/>
                        </a:rPr>
                        <m:t>⁢</m:t>
                      </m:r>
                      <m:r>
                        <a:rPr lang="zh-TW" altLang="en-US" i="1">
                          <a:latin typeface="Cambria Math"/>
                        </a:rPr>
                        <m:t>𝛾</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m:oMathPara>
                </a14:m>
                <a:endParaRPr lang="zh-TW" altLang="en-US" dirty="0"/>
              </a:p>
            </p:txBody>
          </p:sp>
        </mc:Choice>
        <mc:Fallback xmlns="">
          <p:sp>
            <p:nvSpPr>
              <p:cNvPr id="8" name="Rectangle 7"/>
              <p:cNvSpPr>
                <a:spLocks noRot="1" noChangeAspect="1" noMove="1" noResize="1" noEditPoints="1" noAdjustHandles="1" noChangeArrowheads="1" noChangeShapeType="1" noTextEdit="1"/>
              </p:cNvSpPr>
              <p:nvPr/>
            </p:nvSpPr>
            <p:spPr>
              <a:xfrm>
                <a:off x="1790157" y="3333823"/>
                <a:ext cx="2810321" cy="65601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13266" y="4229615"/>
                <a:ext cx="4342279" cy="381451"/>
              </a:xfrm>
              <a:prstGeom prst="rect">
                <a:avLst/>
              </a:prstGeom>
              <a:noFill/>
            </p:spPr>
            <p:txBody>
              <a:bodyPr wrap="none" rtlCol="0">
                <a:spAutoFit/>
              </a:bodyPr>
              <a:lstStyle/>
              <a:p>
                <a:r>
                  <a:rPr lang="en-US" altLang="zh-TW" dirty="0" smtClean="0">
                    <a:latin typeface="Cambria Math" pitchFamily="18" charset="0"/>
                    <a:ea typeface="Cambria Math" pitchFamily="18" charset="0"/>
                  </a:rPr>
                  <a:t>For simplicity, we take </a:t>
                </a:r>
                <a14:m>
                  <m:oMath xmlns:m="http://schemas.openxmlformats.org/officeDocument/2006/math">
                    <m:r>
                      <a:rPr lang="zh-TW" altLang="en-US" i="1">
                        <a:latin typeface="Cambria Math"/>
                      </a:rPr>
                      <m:t>𝜃</m:t>
                    </m:r>
                    <m:r>
                      <a:rPr lang="zh-TW" altLang="en-US">
                        <a:latin typeface="Cambria Math"/>
                      </a:rPr>
                      <m:t>=</m:t>
                    </m:r>
                    <m:f>
                      <m:fPr>
                        <m:type m:val="lin"/>
                        <m:ctrlPr>
                          <a:rPr lang="zh-TW" altLang="en-US" i="1">
                            <a:latin typeface="Cambria Math"/>
                          </a:rPr>
                        </m:ctrlPr>
                      </m:fPr>
                      <m:num>
                        <m:r>
                          <a:rPr lang="zh-TW" altLang="en-US" i="1">
                            <a:latin typeface="Cambria Math"/>
                          </a:rPr>
                          <m:t>𝜋</m:t>
                        </m:r>
                      </m:num>
                      <m:den>
                        <m:r>
                          <a:rPr lang="zh-TW" altLang="en-US">
                            <a:latin typeface="Cambria Math"/>
                          </a:rPr>
                          <m:t>2</m:t>
                        </m:r>
                      </m:den>
                    </m:f>
                  </m:oMath>
                </a14:m>
                <a:r>
                  <a:rPr lang="en-US" altLang="zh-TW" dirty="0" smtClean="0"/>
                  <a:t>, so </a:t>
                </a:r>
                <a14:m>
                  <m:oMath xmlns:m="http://schemas.openxmlformats.org/officeDocument/2006/math">
                    <m:sSup>
                      <m:sSupPr>
                        <m:ctrlPr>
                          <a:rPr lang="zh-TW" altLang="en-US" i="1">
                            <a:latin typeface="Cambria Math"/>
                          </a:rPr>
                        </m:ctrlPr>
                      </m:sSupPr>
                      <m:e>
                        <m:r>
                          <a:rPr lang="zh-TW" altLang="en-US" i="1">
                            <a:latin typeface="Cambria Math"/>
                          </a:rPr>
                          <m:t>𝑃</m:t>
                        </m:r>
                      </m:e>
                      <m:sup>
                        <m:r>
                          <a:rPr lang="zh-TW" altLang="en-US" i="1">
                            <a:latin typeface="Cambria Math"/>
                          </a:rPr>
                          <m:t>𝜃</m:t>
                        </m:r>
                      </m:sup>
                    </m:sSup>
                    <m:r>
                      <a:rPr lang="en-US" altLang="zh-TW" b="0" i="0" smtClean="0">
                        <a:latin typeface="Cambria Math"/>
                      </a:rPr>
                      <m:t>=0</m:t>
                    </m:r>
                  </m:oMath>
                </a14:m>
                <a:endParaRPr lang="zh-TW"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13266" y="4229615"/>
                <a:ext cx="4342279" cy="381451"/>
              </a:xfrm>
              <a:prstGeom prst="rect">
                <a:avLst/>
              </a:prstGeom>
              <a:blipFill rotWithShape="1">
                <a:blip r:embed="rId5"/>
                <a:stretch>
                  <a:fillRect l="-1122" t="-111290" b="-17419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flipH="1">
                <a:off x="1172151" y="4721309"/>
                <a:ext cx="6799698" cy="8926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a:latin typeface="Cambria Math"/>
                        </a:rPr>
                        <m:t>−</m:t>
                      </m:r>
                      <m:f>
                        <m:fPr>
                          <m:ctrlPr>
                            <a:rPr lang="zh-TW" altLang="en-US" i="1">
                              <a:latin typeface="Cambria Math"/>
                            </a:rPr>
                          </m:ctrlPr>
                        </m:fPr>
                        <m:num>
                          <m:r>
                            <a:rPr lang="zh-TW" altLang="en-US">
                              <a:latin typeface="Cambria Math"/>
                            </a:rPr>
                            <m:t>1</m:t>
                          </m:r>
                        </m:num>
                        <m:den>
                          <m:sSup>
                            <m:sSupPr>
                              <m:ctrlPr>
                                <a:rPr lang="zh-TW" altLang="en-US" i="1">
                                  <a:latin typeface="Cambria Math"/>
                                </a:rPr>
                              </m:ctrlPr>
                            </m:sSupPr>
                            <m:e>
                              <m:r>
                                <a:rPr lang="zh-TW" altLang="en-US" i="1">
                                  <a:latin typeface="Cambria Math"/>
                                </a:rPr>
                                <m:t>𝑐</m:t>
                              </m:r>
                            </m:e>
                            <m:sup>
                              <m:r>
                                <a:rPr lang="zh-TW" altLang="en-US">
                                  <a:latin typeface="Cambria Math"/>
                                </a:rPr>
                                <m:t>2</m:t>
                              </m:r>
                            </m:sup>
                          </m:sSup>
                        </m:den>
                      </m:f>
                      <m:r>
                        <a:rPr lang="zh-TW" altLang="en-US">
                          <a:latin typeface="Cambria Math"/>
                        </a:rPr>
                        <m:t>⁢</m:t>
                      </m:r>
                      <m:f>
                        <m:fPr>
                          <m:ctrlPr>
                            <a:rPr lang="zh-TW" altLang="en-US" i="1">
                              <a:latin typeface="Cambria Math"/>
                            </a:rPr>
                          </m:ctrlPr>
                        </m:fPr>
                        <m:num>
                          <m:r>
                            <a:rPr lang="zh-TW" altLang="en-US">
                              <a:latin typeface="Cambria Math"/>
                            </a:rPr>
                            <m:t>1</m:t>
                          </m:r>
                        </m:num>
                        <m:den>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den>
                      </m:f>
                      <m:r>
                        <a:rPr lang="zh-TW" altLang="en-US">
                          <a:latin typeface="Cambria Math"/>
                        </a:rPr>
                        <m:t>⁢</m:t>
                      </m:r>
                      <m:sSup>
                        <m:sSupPr>
                          <m:ctrlPr>
                            <a:rPr lang="zh-TW" altLang="en-US" i="1">
                              <a:latin typeface="Cambria Math"/>
                            </a:rPr>
                          </m:ctrlPr>
                        </m:sSupPr>
                        <m:e>
                          <m:r>
                            <a:rPr lang="zh-TW" altLang="en-US" i="1">
                              <a:latin typeface="Cambria Math"/>
                            </a:rPr>
                            <m:t>𝐸</m:t>
                          </m:r>
                        </m:e>
                        <m:sup>
                          <m:r>
                            <a:rPr lang="zh-TW" altLang="en-US">
                              <a:latin typeface="Cambria Math"/>
                            </a:rPr>
                            <m:t>2</m:t>
                          </m:r>
                        </m:sup>
                      </m:sSup>
                      <m:r>
                        <a:rPr lang="zh-TW" altLang="en-US">
                          <a:latin typeface="Cambria Math"/>
                        </a:rPr>
                        <m:t>+</m:t>
                      </m:r>
                      <m:f>
                        <m:fPr>
                          <m:ctrlPr>
                            <a:rPr lang="zh-TW" altLang="en-US" i="1">
                              <a:latin typeface="Cambria Math"/>
                            </a:rPr>
                          </m:ctrlPr>
                        </m:fPr>
                        <m:num>
                          <m:r>
                            <a:rPr lang="zh-TW" altLang="en-US">
                              <a:latin typeface="Cambria Math"/>
                            </a:rPr>
                            <m:t>1</m:t>
                          </m:r>
                        </m:num>
                        <m:den>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den>
                      </m:f>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𝑚</m:t>
                              </m:r>
                            </m:e>
                            <m:sub>
                              <m:r>
                                <a:rPr lang="zh-TW" altLang="en-US">
                                  <a:latin typeface="Cambria Math"/>
                                </a:rPr>
                                <m:t>0</m:t>
                              </m:r>
                            </m:sub>
                          </m:sSub>
                        </m:e>
                        <m:sup>
                          <m:r>
                            <a:rPr lang="zh-TW" altLang="en-US">
                              <a:latin typeface="Cambria Math"/>
                            </a:rPr>
                            <m:t>2</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m:rPr>
                                      <m:sty m:val="p"/>
                                    </m:rPr>
                                    <a:rPr lang="zh-TW" altLang="en-US">
                                      <a:latin typeface="Cambria Math"/>
                                    </a:rPr>
                                    <m:t>dr</m:t>
                                  </m:r>
                                </m:num>
                                <m:den>
                                  <m:r>
                                    <m:rPr>
                                      <m:sty m:val="p"/>
                                    </m:rPr>
                                    <a:rPr lang="zh-TW" altLang="en-US">
                                      <a:latin typeface="Cambria Math"/>
                                    </a:rPr>
                                    <m:t>dτ</m:t>
                                  </m:r>
                                </m:den>
                              </m:f>
                            </m:e>
                          </m:d>
                        </m:e>
                        <m:sup>
                          <m:r>
                            <a:rPr lang="zh-TW" altLang="en-US">
                              <a:latin typeface="Cambria Math"/>
                            </a:rPr>
                            <m:t>2</m:t>
                          </m:r>
                        </m:sup>
                      </m:sSup>
                      <m:r>
                        <a:rPr lang="zh-TW" altLang="en-US">
                          <a:latin typeface="Cambria Math"/>
                        </a:rPr>
                        <m:t>+</m:t>
                      </m:r>
                      <m:f>
                        <m:fPr>
                          <m:ctrlPr>
                            <a:rPr lang="zh-TW" altLang="en-US" i="1">
                              <a:latin typeface="Cambria Math"/>
                            </a:rPr>
                          </m:ctrlPr>
                        </m:fPr>
                        <m:num>
                          <m:sSup>
                            <m:sSupPr>
                              <m:ctrlPr>
                                <a:rPr lang="zh-TW" altLang="en-US" i="1">
                                  <a:latin typeface="Cambria Math"/>
                                </a:rPr>
                              </m:ctrlPr>
                            </m:sSupPr>
                            <m:e>
                              <m:r>
                                <a:rPr lang="zh-TW" altLang="en-US" i="1">
                                  <a:latin typeface="Cambria Math"/>
                                </a:rPr>
                                <m:t>𝐿</m:t>
                              </m:r>
                            </m:e>
                            <m:sup>
                              <m:r>
                                <a:rPr lang="zh-TW" altLang="en-US">
                                  <a:latin typeface="Cambria Math"/>
                                </a:rPr>
                                <m:t>2</m:t>
                              </m:r>
                            </m:sup>
                          </m:sSup>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𝑚</m:t>
                              </m:r>
                            </m:e>
                            <m:sub>
                              <m:r>
                                <a:rPr lang="zh-TW" altLang="en-US">
                                  <a:latin typeface="Cambria Math"/>
                                </a:rPr>
                                <m:t>0</m:t>
                              </m:r>
                            </m:sub>
                          </m:sSub>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m:oMathPara>
                </a14:m>
                <a:endParaRPr lang="zh-TW"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flipH="1">
                <a:off x="1172151" y="4721309"/>
                <a:ext cx="6799698" cy="892617"/>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944457" y="5922628"/>
                <a:ext cx="5085751" cy="816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m:rPr>
                                      <m:sty m:val="p"/>
                                    </m:rPr>
                                    <a:rPr lang="zh-TW" altLang="en-US">
                                      <a:latin typeface="Cambria Math"/>
                                    </a:rPr>
                                    <m:t>dr</m:t>
                                  </m:r>
                                </m:num>
                                <m:den>
                                  <m:r>
                                    <a:rPr lang="zh-TW" altLang="en-US" i="1">
                                      <a:latin typeface="Cambria Math"/>
                                    </a:rPr>
                                    <m:t>𝑐</m:t>
                                  </m:r>
                                  <m:r>
                                    <a:rPr lang="zh-TW" altLang="en-US">
                                      <a:latin typeface="Cambria Math"/>
                                    </a:rPr>
                                    <m:t>⁢</m:t>
                                  </m:r>
                                  <m:r>
                                    <m:rPr>
                                      <m:sty m:val="p"/>
                                    </m:rPr>
                                    <a:rPr lang="zh-TW" altLang="en-US">
                                      <a:latin typeface="Cambria Math"/>
                                    </a:rPr>
                                    <m:t>dτ</m:t>
                                  </m:r>
                                </m:den>
                              </m:f>
                            </m:e>
                          </m:d>
                        </m:e>
                        <m:sup>
                          <m:r>
                            <a:rPr lang="zh-TW" altLang="en-US">
                              <a:latin typeface="Cambria Math"/>
                            </a:rPr>
                            <m:t>2</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𝐸</m:t>
                                  </m:r>
                                </m:num>
                                <m:den>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den>
                              </m:f>
                            </m:e>
                          </m:d>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r>
                                <a:rPr lang="zh-TW" altLang="en-US">
                                  <a:latin typeface="Cambria Math"/>
                                </a:rPr>
                                <m:t>1</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𝐿</m:t>
                                      </m:r>
                                    </m:num>
                                    <m:den>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r>
                                        <a:rPr lang="zh-TW" altLang="en-US" i="1">
                                          <a:latin typeface="Cambria Math"/>
                                        </a:rPr>
                                        <m:t>𝑐</m:t>
                                      </m:r>
                                    </m:den>
                                  </m:f>
                                </m:e>
                              </m:d>
                            </m:e>
                            <m:sup>
                              <m:r>
                                <a:rPr lang="zh-TW" altLang="en-US">
                                  <a:latin typeface="Cambria Math"/>
                                </a:rPr>
                                <m:t>2</m:t>
                              </m:r>
                            </m:sup>
                          </m:sSup>
                        </m:e>
                      </m:d>
                    </m:oMath>
                  </m:oMathPara>
                </a14:m>
                <a:endParaRPr lang="zh-TW" alt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1944457" y="5922628"/>
                <a:ext cx="5085751" cy="816121"/>
              </a:xfrm>
              <a:prstGeom prst="rect">
                <a:avLst/>
              </a:prstGeom>
              <a:blipFill rotWithShape="1">
                <a:blip r:embed="rId7"/>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509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a:t>General discussion for particle motion</a:t>
            </a:r>
            <a:endParaRPr lang="zh-TW" altLang="en-US" sz="3600" dirty="0"/>
          </a:p>
        </p:txBody>
      </p:sp>
      <mc:AlternateContent xmlns:mc="http://schemas.openxmlformats.org/markup-compatibility/2006" xmlns:a14="http://schemas.microsoft.com/office/drawing/2010/main">
        <mc:Choice Requires="a14">
          <p:sp>
            <p:nvSpPr>
              <p:cNvPr id="3" name="TextBox 2"/>
              <p:cNvSpPr txBox="1"/>
              <p:nvPr/>
            </p:nvSpPr>
            <p:spPr>
              <a:xfrm>
                <a:off x="226502" y="1095188"/>
                <a:ext cx="5085751" cy="816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m:rPr>
                                      <m:sty m:val="p"/>
                                    </m:rPr>
                                    <a:rPr lang="zh-TW" altLang="en-US">
                                      <a:latin typeface="Cambria Math"/>
                                    </a:rPr>
                                    <m:t>dr</m:t>
                                  </m:r>
                                </m:num>
                                <m:den>
                                  <m:r>
                                    <a:rPr lang="zh-TW" altLang="en-US" i="1">
                                      <a:latin typeface="Cambria Math"/>
                                    </a:rPr>
                                    <m:t>𝑐</m:t>
                                  </m:r>
                                  <m:r>
                                    <a:rPr lang="zh-TW" altLang="en-US">
                                      <a:latin typeface="Cambria Math"/>
                                    </a:rPr>
                                    <m:t>⁢</m:t>
                                  </m:r>
                                  <m:r>
                                    <m:rPr>
                                      <m:sty m:val="p"/>
                                    </m:rPr>
                                    <a:rPr lang="zh-TW" altLang="en-US">
                                      <a:latin typeface="Cambria Math"/>
                                    </a:rPr>
                                    <m:t>dτ</m:t>
                                  </m:r>
                                </m:den>
                              </m:f>
                            </m:e>
                          </m:d>
                        </m:e>
                        <m:sup>
                          <m:r>
                            <a:rPr lang="zh-TW" altLang="en-US">
                              <a:latin typeface="Cambria Math"/>
                            </a:rPr>
                            <m:t>2</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𝐸</m:t>
                                  </m:r>
                                </m:num>
                                <m:den>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den>
                              </m:f>
                            </m:e>
                          </m:d>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r>
                                <a:rPr lang="zh-TW" altLang="en-US">
                                  <a:latin typeface="Cambria Math"/>
                                </a:rPr>
                                <m:t>1</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𝐿</m:t>
                                      </m:r>
                                    </m:num>
                                    <m:den>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r>
                                        <a:rPr lang="zh-TW" altLang="en-US" i="1">
                                          <a:latin typeface="Cambria Math"/>
                                        </a:rPr>
                                        <m:t>𝑐</m:t>
                                      </m:r>
                                    </m:den>
                                  </m:f>
                                </m:e>
                              </m:d>
                            </m:e>
                            <m:sup>
                              <m:r>
                                <a:rPr lang="zh-TW" altLang="en-US">
                                  <a:latin typeface="Cambria Math"/>
                                </a:rPr>
                                <m:t>2</m:t>
                              </m:r>
                            </m:sup>
                          </m:sSup>
                        </m:e>
                      </m:d>
                    </m:oMath>
                  </m:oMathPara>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26502" y="1095188"/>
                <a:ext cx="5085751" cy="816121"/>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79645" y="2039568"/>
                <a:ext cx="7345409" cy="599203"/>
              </a:xfrm>
              <a:prstGeom prst="rect">
                <a:avLst/>
              </a:prstGeom>
              <a:noFill/>
            </p:spPr>
            <p:txBody>
              <a:bodyPr wrap="none" rtlCol="0">
                <a:spAutoFit/>
              </a:bodyPr>
              <a:lstStyle/>
              <a:p>
                <a:r>
                  <a:rPr lang="en-US" altLang="zh-TW" dirty="0" smtClean="0">
                    <a:latin typeface="Cambria Math" pitchFamily="18" charset="0"/>
                    <a:ea typeface="Cambria Math" pitchFamily="18" charset="0"/>
                  </a:rPr>
                  <a:t>We can define the effective potential as </a:t>
                </a:r>
                <a14:m>
                  <m:oMath xmlns:m="http://schemas.openxmlformats.org/officeDocument/2006/math">
                    <m:sSup>
                      <m:sSupPr>
                        <m:ctrlPr>
                          <a:rPr lang="zh-TW" altLang="en-US" i="1">
                            <a:latin typeface="Cambria Math"/>
                          </a:rPr>
                        </m:ctrlPr>
                      </m:sSupPr>
                      <m:e>
                        <m:r>
                          <a:rPr lang="zh-TW" altLang="en-US" i="1">
                            <a:latin typeface="Cambria Math"/>
                          </a:rPr>
                          <m:t>𝑉</m:t>
                        </m:r>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i="1">
                            <a:latin typeface="Cambria Math"/>
                          </a:rPr>
                          <m:t>𝑟</m:t>
                        </m:r>
                      </m:e>
                    </m:d>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r>
                              <a:rPr lang="zh-TW" altLang="en-US">
                                <a:latin typeface="Cambria Math"/>
                              </a:rPr>
                              <m:t>1</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𝐿</m:t>
                                    </m:r>
                                  </m:num>
                                  <m:den>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r>
                                      <a:rPr lang="zh-TW" altLang="en-US" i="1">
                                        <a:latin typeface="Cambria Math"/>
                                      </a:rPr>
                                      <m:t>𝑐</m:t>
                                    </m:r>
                                  </m:den>
                                </m:f>
                              </m:e>
                            </m:d>
                          </m:e>
                          <m:sup>
                            <m:r>
                              <a:rPr lang="zh-TW" altLang="en-US">
                                <a:latin typeface="Cambria Math"/>
                              </a:rPr>
                              <m:t>2</m:t>
                            </m:r>
                          </m:sup>
                        </m:sSup>
                      </m:e>
                    </m:d>
                  </m:oMath>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79645" y="2039568"/>
                <a:ext cx="7345409" cy="599203"/>
              </a:xfrm>
              <a:prstGeom prst="rect">
                <a:avLst/>
              </a:prstGeom>
              <a:blipFill rotWithShape="1">
                <a:blip r:embed="rId3"/>
                <a:stretch>
                  <a:fillRect l="-66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11682" y="2672376"/>
                <a:ext cx="7681334" cy="589072"/>
              </a:xfrm>
              <a:prstGeom prst="rect">
                <a:avLst/>
              </a:prstGeom>
              <a:noFill/>
            </p:spPr>
            <p:txBody>
              <a:bodyPr wrap="none" rtlCol="0">
                <a:spAutoFit/>
              </a:bodyPr>
              <a:lstStyle/>
              <a:p>
                <a:r>
                  <a:rPr lang="en-US" altLang="zh-TW" dirty="0" smtClean="0">
                    <a:latin typeface="Cambria Math" pitchFamily="18" charset="0"/>
                    <a:ea typeface="Cambria Math" pitchFamily="18" charset="0"/>
                  </a:rPr>
                  <a:t>Then, </a:t>
                </a:r>
                <a14:m>
                  <m:oMath xmlns:m="http://schemas.openxmlformats.org/officeDocument/2006/math">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m:rPr>
                                    <m:sty m:val="p"/>
                                  </m:rPr>
                                  <a:rPr lang="zh-TW" altLang="en-US">
                                    <a:latin typeface="Cambria Math"/>
                                  </a:rPr>
                                  <m:t>dr</m:t>
                                </m:r>
                              </m:num>
                              <m:den>
                                <m:r>
                                  <a:rPr lang="zh-TW" altLang="en-US" i="1">
                                    <a:latin typeface="Cambria Math"/>
                                  </a:rPr>
                                  <m:t>𝑐</m:t>
                                </m:r>
                                <m:r>
                                  <a:rPr lang="zh-TW" altLang="en-US">
                                    <a:latin typeface="Cambria Math"/>
                                  </a:rPr>
                                  <m:t>⁢</m:t>
                                </m:r>
                                <m:r>
                                  <m:rPr>
                                    <m:sty m:val="p"/>
                                  </m:rPr>
                                  <a:rPr lang="zh-TW" altLang="en-US">
                                    <a:latin typeface="Cambria Math"/>
                                  </a:rPr>
                                  <m:t>dτ</m:t>
                                </m:r>
                              </m:den>
                            </m:f>
                          </m:e>
                        </m:d>
                      </m:e>
                      <m:sup>
                        <m:r>
                          <a:rPr lang="zh-TW" altLang="en-US">
                            <a:latin typeface="Cambria Math"/>
                          </a:rPr>
                          <m:t>2</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𝐸</m:t>
                                </m:r>
                              </m:num>
                              <m:den>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den>
                            </m:f>
                          </m:e>
                        </m:d>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𝑉</m:t>
                        </m:r>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i="1">
                            <a:latin typeface="Cambria Math"/>
                          </a:rPr>
                          <m:t>𝑟</m:t>
                        </m:r>
                      </m:e>
                    </m:d>
                  </m:oMath>
                </a14:m>
                <a:r>
                  <a:rPr lang="zh-TW" altLang="en-US" dirty="0" smtClean="0"/>
                  <a:t> </a:t>
                </a:r>
                <a:r>
                  <a:rPr lang="en-US" altLang="zh-TW" dirty="0">
                    <a:latin typeface="Cambria Math" pitchFamily="18" charset="0"/>
                    <a:ea typeface="Cambria Math" pitchFamily="18" charset="0"/>
                  </a:rPr>
                  <a:t>very much like the classical </a:t>
                </a:r>
                <a14:m>
                  <m:oMath xmlns:m="http://schemas.openxmlformats.org/officeDocument/2006/math">
                    <m:sSub>
                      <m:sSubPr>
                        <m:ctrlPr>
                          <a:rPr lang="zh-TW" altLang="en-US" i="1">
                            <a:latin typeface="Cambria Math"/>
                          </a:rPr>
                        </m:ctrlPr>
                      </m:sSubPr>
                      <m:e>
                        <m:r>
                          <a:rPr lang="zh-TW" altLang="en-US" i="1">
                            <a:latin typeface="Cambria Math"/>
                          </a:rPr>
                          <m:t>𝐸</m:t>
                        </m:r>
                      </m:e>
                      <m:sub>
                        <m:r>
                          <a:rPr lang="zh-TW" altLang="en-US" i="1">
                            <a:latin typeface="Cambria Math"/>
                          </a:rPr>
                          <m:t>𝑘</m:t>
                        </m:r>
                      </m:sub>
                    </m:sSub>
                    <m:r>
                      <a:rPr lang="zh-TW" altLang="en-US">
                        <a:latin typeface="Cambria Math"/>
                      </a:rPr>
                      <m:t>=</m:t>
                    </m:r>
                    <m:sSub>
                      <m:sSubPr>
                        <m:ctrlPr>
                          <a:rPr lang="zh-TW" altLang="en-US" i="1">
                            <a:latin typeface="Cambria Math"/>
                          </a:rPr>
                        </m:ctrlPr>
                      </m:sSubPr>
                      <m:e>
                        <m:r>
                          <a:rPr lang="zh-TW" altLang="en-US" i="1">
                            <a:latin typeface="Cambria Math"/>
                          </a:rPr>
                          <m:t>𝐸</m:t>
                        </m:r>
                      </m:e>
                      <m:sub>
                        <m:r>
                          <m:rPr>
                            <m:sty m:val="p"/>
                          </m:rPr>
                          <a:rPr lang="zh-TW" altLang="en-US">
                            <a:latin typeface="Cambria Math"/>
                          </a:rPr>
                          <m:t>tot</m:t>
                        </m:r>
                      </m:sub>
                    </m:sSub>
                    <m:r>
                      <a:rPr lang="zh-TW" altLang="en-US">
                        <a:latin typeface="Cambria Math"/>
                      </a:rPr>
                      <m:t>−</m:t>
                    </m:r>
                    <m:r>
                      <a:rPr lang="zh-TW" altLang="en-US" i="1">
                        <a:latin typeface="Cambria Math"/>
                      </a:rPr>
                      <m:t>𝑉</m:t>
                    </m:r>
                  </m:oMath>
                </a14:m>
                <a:r>
                  <a:rPr lang="zh-TW" altLang="en-US" dirty="0" smtClean="0">
                    <a:latin typeface="Cambria Math" pitchFamily="18" charset="0"/>
                  </a:rPr>
                  <a:t>！</a:t>
                </a:r>
                <a:endParaRPr lang="en-US" altLang="zh-TW" dirty="0">
                  <a:latin typeface="Cambria Math"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11682" y="2672376"/>
                <a:ext cx="7681334" cy="589072"/>
              </a:xfrm>
              <a:prstGeom prst="rect">
                <a:avLst/>
              </a:prstGeom>
              <a:blipFill rotWithShape="1">
                <a:blip r:embed="rId4"/>
                <a:stretch>
                  <a:fillRect l="-714"/>
                </a:stretch>
              </a:blipFill>
            </p:spPr>
            <p:txBody>
              <a:bodyPr/>
              <a:lstStyle/>
              <a:p>
                <a:r>
                  <a:rPr lang="zh-TW" altLang="en-US">
                    <a:noFill/>
                  </a:rPr>
                  <a:t> </a:t>
                </a:r>
              </a:p>
            </p:txBody>
          </p:sp>
        </mc:Fallback>
      </mc:AlternateContent>
      <p:sp>
        <p:nvSpPr>
          <p:cNvPr id="18" name="TextBox 17"/>
          <p:cNvSpPr txBox="1"/>
          <p:nvPr/>
        </p:nvSpPr>
        <p:spPr>
          <a:xfrm>
            <a:off x="5619302" y="1180082"/>
            <a:ext cx="3098954"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Remember that both E and L are constant of trajectory</a:t>
            </a:r>
            <a:endParaRPr lang="zh-TW" altLang="en-US" dirty="0" smtClean="0">
              <a:latin typeface="Cambria Math" pitchFamily="18" charset="0"/>
              <a:ea typeface="Cambria Math" pitchFamily="18" charset="0"/>
            </a:endParaRPr>
          </a:p>
        </p:txBody>
      </p:sp>
      <p:pic>
        <p:nvPicPr>
          <p:cNvPr id="8197" name="Picture 5" descr="G:\Desktop\Black Hole Astrophysics\Textbook circle\09 Ch7.4\pressmovi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4480" y="3360777"/>
            <a:ext cx="6075737" cy="341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12" descr="G:\Desktop\Black Hole Astrophysics\Textbook circle\09 Ch7.4\effective_potential_IS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32" y="3794054"/>
            <a:ext cx="3978275" cy="2828996"/>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G:\Desktop\Black Hole Astrophysics\Textbook circle\09 Ch7.4\effective_potential_sa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613" y="867639"/>
            <a:ext cx="3978275" cy="2806894"/>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G:\Desktop\Black Hole Astrophysics\Textbook circle\09 Ch7.4\effective_potential_unsa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32" y="867639"/>
            <a:ext cx="3978275" cy="280689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itle 1"/>
              <p:cNvSpPr>
                <a:spLocks noGrp="1"/>
              </p:cNvSpPr>
              <p:nvPr>
                <p:ph type="title"/>
              </p:nvPr>
            </p:nvSpPr>
            <p:spPr>
              <a:xfrm>
                <a:off x="457200" y="92279"/>
                <a:ext cx="8229600" cy="668867"/>
              </a:xfrm>
            </p:spPr>
            <p:txBody>
              <a:bodyPr>
                <a:noAutofit/>
              </a:bodyPr>
              <a:lstStyle/>
              <a:p>
                <a:r>
                  <a:rPr lang="en-US" altLang="zh-TW" sz="2000" dirty="0" smtClean="0"/>
                  <a:t>Behavior in different potentials </a:t>
                </a:r>
                <a14:m>
                  <m:oMath xmlns:m="http://schemas.openxmlformats.org/officeDocument/2006/math">
                    <m:sSup>
                      <m:sSupPr>
                        <m:ctrlPr>
                          <a:rPr lang="zh-TW" altLang="en-US" sz="2000" i="1">
                            <a:latin typeface="Cambria Math"/>
                          </a:rPr>
                        </m:ctrlPr>
                      </m:sSupPr>
                      <m:e>
                        <m:r>
                          <a:rPr lang="zh-TW" altLang="en-US" sz="2000" i="1">
                            <a:latin typeface="Cambria Math"/>
                          </a:rPr>
                          <m:t>𝑉</m:t>
                        </m:r>
                      </m:e>
                      <m:sup>
                        <m:r>
                          <a:rPr lang="zh-TW" altLang="en-US" sz="2000">
                            <a:latin typeface="Cambria Math"/>
                          </a:rPr>
                          <m:t>2</m:t>
                        </m:r>
                      </m:sup>
                    </m:sSup>
                    <m:r>
                      <a:rPr lang="zh-TW" altLang="en-US" sz="2000">
                        <a:latin typeface="Cambria Math"/>
                      </a:rPr>
                      <m:t>⁢</m:t>
                    </m:r>
                    <m:d>
                      <m:dPr>
                        <m:ctrlPr>
                          <a:rPr lang="zh-TW" altLang="en-US" sz="2000" i="1">
                            <a:latin typeface="Cambria Math"/>
                          </a:rPr>
                        </m:ctrlPr>
                      </m:dPr>
                      <m:e>
                        <m:r>
                          <a:rPr lang="zh-TW" altLang="en-US" sz="2000" i="1">
                            <a:latin typeface="Cambria Math"/>
                          </a:rPr>
                          <m:t>𝑟</m:t>
                        </m:r>
                      </m:e>
                    </m:d>
                    <m:r>
                      <a:rPr lang="zh-TW" altLang="en-US" sz="2000">
                        <a:latin typeface="Cambria Math"/>
                      </a:rPr>
                      <m:t>≡</m:t>
                    </m:r>
                    <m:d>
                      <m:dPr>
                        <m:ctrlPr>
                          <a:rPr lang="zh-TW" altLang="en-US" sz="2000" i="1">
                            <a:latin typeface="Cambria Math"/>
                          </a:rPr>
                        </m:ctrlPr>
                      </m:dPr>
                      <m:e>
                        <m:r>
                          <a:rPr lang="zh-TW" altLang="en-US" sz="2000">
                            <a:latin typeface="Cambria Math"/>
                          </a:rPr>
                          <m:t>1−</m:t>
                        </m:r>
                        <m:f>
                          <m:fPr>
                            <m:ctrlPr>
                              <a:rPr lang="zh-TW" altLang="en-US" sz="2000" i="1">
                                <a:latin typeface="Cambria Math"/>
                              </a:rPr>
                            </m:ctrlPr>
                          </m:fPr>
                          <m:num>
                            <m:sSub>
                              <m:sSubPr>
                                <m:ctrlPr>
                                  <a:rPr lang="zh-TW" altLang="en-US" sz="2000" i="1">
                                    <a:latin typeface="Cambria Math"/>
                                  </a:rPr>
                                </m:ctrlPr>
                              </m:sSubPr>
                              <m:e>
                                <m:r>
                                  <a:rPr lang="zh-TW" altLang="en-US" sz="2000" i="1">
                                    <a:latin typeface="Cambria Math"/>
                                  </a:rPr>
                                  <m:t>𝑟</m:t>
                                </m:r>
                              </m:e>
                              <m:sub>
                                <m:r>
                                  <a:rPr lang="zh-TW" altLang="en-US" sz="2000" i="1">
                                    <a:latin typeface="Cambria Math"/>
                                  </a:rPr>
                                  <m:t>𝑠</m:t>
                                </m:r>
                              </m:sub>
                            </m:sSub>
                          </m:num>
                          <m:den>
                            <m:r>
                              <a:rPr lang="zh-TW" altLang="en-US" sz="2000" i="1">
                                <a:latin typeface="Cambria Math"/>
                              </a:rPr>
                              <m:t>𝑟</m:t>
                            </m:r>
                          </m:den>
                        </m:f>
                      </m:e>
                    </m:d>
                    <m:r>
                      <a:rPr lang="zh-TW" altLang="en-US" sz="2000">
                        <a:latin typeface="Cambria Math"/>
                      </a:rPr>
                      <m:t>⁢</m:t>
                    </m:r>
                    <m:d>
                      <m:dPr>
                        <m:ctrlPr>
                          <a:rPr lang="zh-TW" altLang="en-US" sz="2000" i="1">
                            <a:latin typeface="Cambria Math"/>
                          </a:rPr>
                        </m:ctrlPr>
                      </m:dPr>
                      <m:e>
                        <m:r>
                          <a:rPr lang="zh-TW" altLang="en-US" sz="2000">
                            <a:latin typeface="Cambria Math"/>
                          </a:rPr>
                          <m:t>1+</m:t>
                        </m:r>
                        <m:f>
                          <m:fPr>
                            <m:ctrlPr>
                              <a:rPr lang="zh-TW" altLang="en-US" sz="2000" i="1">
                                <a:latin typeface="Cambria Math"/>
                              </a:rPr>
                            </m:ctrlPr>
                          </m:fPr>
                          <m:num>
                            <m:r>
                              <a:rPr lang="zh-TW" altLang="en-US" sz="2000">
                                <a:latin typeface="Cambria Math"/>
                              </a:rPr>
                              <m:t>1</m:t>
                            </m:r>
                          </m:num>
                          <m:den>
                            <m:sSup>
                              <m:sSupPr>
                                <m:ctrlPr>
                                  <a:rPr lang="zh-TW" altLang="en-US" sz="2000" i="1">
                                    <a:latin typeface="Cambria Math"/>
                                  </a:rPr>
                                </m:ctrlPr>
                              </m:sSupPr>
                              <m:e>
                                <m:r>
                                  <a:rPr lang="zh-TW" altLang="en-US" sz="2000" i="1">
                                    <a:latin typeface="Cambria Math"/>
                                  </a:rPr>
                                  <m:t>𝑟</m:t>
                                </m:r>
                              </m:e>
                              <m:sup>
                                <m:r>
                                  <a:rPr lang="zh-TW" altLang="en-US" sz="2000">
                                    <a:latin typeface="Cambria Math"/>
                                  </a:rPr>
                                  <m:t>2</m:t>
                                </m:r>
                              </m:sup>
                            </m:sSup>
                          </m:den>
                        </m:f>
                        <m:r>
                          <a:rPr lang="zh-TW" altLang="en-US" sz="2000">
                            <a:latin typeface="Cambria Math"/>
                          </a:rPr>
                          <m:t>⁢</m:t>
                        </m:r>
                        <m:sSup>
                          <m:sSupPr>
                            <m:ctrlPr>
                              <a:rPr lang="zh-TW" altLang="en-US" sz="2000" i="1">
                                <a:latin typeface="Cambria Math"/>
                              </a:rPr>
                            </m:ctrlPr>
                          </m:sSupPr>
                          <m:e>
                            <m:d>
                              <m:dPr>
                                <m:ctrlPr>
                                  <a:rPr lang="zh-TW" altLang="en-US" sz="2000" i="1">
                                    <a:latin typeface="Cambria Math"/>
                                  </a:rPr>
                                </m:ctrlPr>
                              </m:dPr>
                              <m:e>
                                <m:f>
                                  <m:fPr>
                                    <m:ctrlPr>
                                      <a:rPr lang="zh-TW" altLang="en-US" sz="2000" i="1">
                                        <a:latin typeface="Cambria Math"/>
                                      </a:rPr>
                                    </m:ctrlPr>
                                  </m:fPr>
                                  <m:num>
                                    <m:r>
                                      <a:rPr lang="zh-TW" altLang="en-US" sz="2000" i="1">
                                        <a:latin typeface="Cambria Math"/>
                                      </a:rPr>
                                      <m:t>𝐿</m:t>
                                    </m:r>
                                  </m:num>
                                  <m:den>
                                    <m:sSub>
                                      <m:sSubPr>
                                        <m:ctrlPr>
                                          <a:rPr lang="zh-TW" altLang="en-US" sz="2000" i="1">
                                            <a:latin typeface="Cambria Math"/>
                                          </a:rPr>
                                        </m:ctrlPr>
                                      </m:sSubPr>
                                      <m:e>
                                        <m:r>
                                          <a:rPr lang="zh-TW" altLang="en-US" sz="2000" i="1">
                                            <a:latin typeface="Cambria Math"/>
                                          </a:rPr>
                                          <m:t>𝑚</m:t>
                                        </m:r>
                                      </m:e>
                                      <m:sub>
                                        <m:r>
                                          <a:rPr lang="zh-TW" altLang="en-US" sz="2000">
                                            <a:latin typeface="Cambria Math"/>
                                          </a:rPr>
                                          <m:t>0</m:t>
                                        </m:r>
                                      </m:sub>
                                    </m:sSub>
                                    <m:r>
                                      <a:rPr lang="zh-TW" altLang="en-US" sz="2000">
                                        <a:latin typeface="Cambria Math"/>
                                      </a:rPr>
                                      <m:t>⁢</m:t>
                                    </m:r>
                                    <m:r>
                                      <a:rPr lang="zh-TW" altLang="en-US" sz="2000" i="1">
                                        <a:latin typeface="Cambria Math"/>
                                      </a:rPr>
                                      <m:t>𝑐</m:t>
                                    </m:r>
                                  </m:den>
                                </m:f>
                              </m:e>
                            </m:d>
                          </m:e>
                          <m:sup>
                            <m:r>
                              <a:rPr lang="zh-TW" altLang="en-US" sz="2000">
                                <a:latin typeface="Cambria Math"/>
                              </a:rPr>
                              <m:t>2</m:t>
                            </m:r>
                          </m:sup>
                        </m:sSup>
                      </m:e>
                    </m:d>
                  </m:oMath>
                </a14:m>
                <a:endParaRPr lang="zh-TW" altLang="en-US" sz="2000" dirty="0"/>
              </a:p>
            </p:txBody>
          </p:sp>
        </mc:Choice>
        <mc:Fallback xmlns="">
          <p:sp>
            <p:nvSpPr>
              <p:cNvPr id="21" name="Title 1"/>
              <p:cNvSpPr>
                <a:spLocks noGrp="1" noRot="1" noChangeAspect="1" noMove="1" noResize="1" noEditPoints="1" noAdjustHandles="1" noChangeArrowheads="1" noChangeShapeType="1" noTextEdit="1"/>
              </p:cNvSpPr>
              <p:nvPr>
                <p:ph type="title"/>
              </p:nvPr>
            </p:nvSpPr>
            <p:spPr>
              <a:xfrm>
                <a:off x="457200" y="92279"/>
                <a:ext cx="8229600" cy="668867"/>
              </a:xfrm>
              <a:blipFill rotWithShape="1">
                <a:blip r:embed="rId5"/>
                <a:stretch>
                  <a:fillRect/>
                </a:stretch>
              </a:blipFill>
            </p:spPr>
            <p:txBody>
              <a:bodyPr/>
              <a:lstStyle/>
              <a:p>
                <a:r>
                  <a:rPr lang="zh-TW" altLang="en-US">
                    <a:noFill/>
                  </a:rPr>
                  <a:t> </a:t>
                </a:r>
              </a:p>
            </p:txBody>
          </p:sp>
        </mc:Fallback>
      </mc:AlternateContent>
      <p:cxnSp>
        <p:nvCxnSpPr>
          <p:cNvPr id="41" name="Straight Connector 40"/>
          <p:cNvCxnSpPr/>
          <p:nvPr/>
        </p:nvCxnSpPr>
        <p:spPr>
          <a:xfrm flipH="1">
            <a:off x="801863" y="2147582"/>
            <a:ext cx="1870745"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01863" y="1442906"/>
            <a:ext cx="3397541"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538463" y="1845578"/>
            <a:ext cx="2493162"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26199" y="2426411"/>
            <a:ext cx="3348867"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Falls in no matter what! Simply put, the centrifugal force can’t balance with gravity!</a:t>
            </a:r>
            <a:endParaRPr lang="zh-TW" altLang="en-US" dirty="0" smtClean="0">
              <a:latin typeface="Cambria Math" pitchFamily="18" charset="0"/>
              <a:ea typeface="Cambria Math" pitchFamily="18" charset="0"/>
            </a:endParaRPr>
          </a:p>
        </p:txBody>
      </p:sp>
      <p:sp>
        <p:nvSpPr>
          <p:cNvPr id="39" name="Rectangle 38"/>
          <p:cNvSpPr/>
          <p:nvPr/>
        </p:nvSpPr>
        <p:spPr>
          <a:xfrm>
            <a:off x="2217706" y="6585003"/>
            <a:ext cx="6858000" cy="276999"/>
          </a:xfrm>
          <a:prstGeom prst="rect">
            <a:avLst/>
          </a:prstGeom>
        </p:spPr>
        <p:txBody>
          <a:bodyPr wrap="square">
            <a:spAutoFit/>
          </a:bodyPr>
          <a:lstStyle/>
          <a:p>
            <a:r>
              <a:rPr lang="en-US" altLang="zh-TW" sz="1200" dirty="0">
                <a:hlinkClick r:id="rId6"/>
              </a:rPr>
              <a:t>http://www2.warwick.ac.uk/fac/sci/physics/current/teach/module_home/px436/notes/lecture16.pdf</a:t>
            </a:r>
            <a:endParaRPr lang="zh-TW" altLang="en-US" sz="1200" dirty="0"/>
          </a:p>
        </p:txBody>
      </p:sp>
      <p:grpSp>
        <p:nvGrpSpPr>
          <p:cNvPr id="59" name="Group 58"/>
          <p:cNvGrpSpPr/>
          <p:nvPr/>
        </p:nvGrpSpPr>
        <p:grpSpPr>
          <a:xfrm>
            <a:off x="5181337" y="1190469"/>
            <a:ext cx="2213789" cy="307777"/>
            <a:chOff x="6274221" y="2004630"/>
            <a:chExt cx="2213789" cy="307777"/>
          </a:xfrm>
        </p:grpSpPr>
        <p:cxnSp>
          <p:nvCxnSpPr>
            <p:cNvPr id="26" name="Straight Connector 25"/>
            <p:cNvCxnSpPr>
              <a:endCxn id="44" idx="6"/>
            </p:cNvCxnSpPr>
            <p:nvPr/>
          </p:nvCxnSpPr>
          <p:spPr>
            <a:xfrm flipH="1">
              <a:off x="6363832" y="2158520"/>
              <a:ext cx="68228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969258" y="2004630"/>
              <a:ext cx="1518752"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Unstable Circular</a:t>
              </a:r>
              <a:endParaRPr lang="zh-TW" altLang="en-US" sz="1400" dirty="0" smtClean="0">
                <a:latin typeface="Cambria Math" pitchFamily="18" charset="0"/>
                <a:ea typeface="Cambria Math" pitchFamily="18" charset="0"/>
              </a:endParaRPr>
            </a:p>
          </p:txBody>
        </p:sp>
        <p:sp>
          <p:nvSpPr>
            <p:cNvPr id="44" name="Oval 43"/>
            <p:cNvSpPr/>
            <p:nvPr/>
          </p:nvSpPr>
          <p:spPr>
            <a:xfrm>
              <a:off x="6274221" y="2113714"/>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6" name="Group 55"/>
          <p:cNvGrpSpPr/>
          <p:nvPr/>
        </p:nvGrpSpPr>
        <p:grpSpPr>
          <a:xfrm>
            <a:off x="5296569" y="1476460"/>
            <a:ext cx="3281285" cy="307777"/>
            <a:chOff x="5672136" y="1289016"/>
            <a:chExt cx="3281285" cy="307777"/>
          </a:xfrm>
        </p:grpSpPr>
        <p:cxnSp>
          <p:nvCxnSpPr>
            <p:cNvPr id="32" name="Straight Connector 31"/>
            <p:cNvCxnSpPr/>
            <p:nvPr/>
          </p:nvCxnSpPr>
          <p:spPr>
            <a:xfrm flipH="1">
              <a:off x="5716942" y="1442906"/>
              <a:ext cx="218880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842250" y="1289016"/>
              <a:ext cx="1111171"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Hyperbolic</a:t>
              </a:r>
              <a:endParaRPr lang="zh-TW" altLang="en-US" sz="1400" dirty="0" smtClean="0">
                <a:latin typeface="Cambria Math" pitchFamily="18" charset="0"/>
                <a:ea typeface="Cambria Math" pitchFamily="18" charset="0"/>
              </a:endParaRPr>
            </a:p>
          </p:txBody>
        </p:sp>
        <p:sp>
          <p:nvSpPr>
            <p:cNvPr id="66" name="Oval 65"/>
            <p:cNvSpPr/>
            <p:nvPr/>
          </p:nvSpPr>
          <p:spPr>
            <a:xfrm>
              <a:off x="5672136" y="1398100"/>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5" name="Group 54"/>
          <p:cNvGrpSpPr/>
          <p:nvPr/>
        </p:nvGrpSpPr>
        <p:grpSpPr>
          <a:xfrm>
            <a:off x="4948240" y="1060384"/>
            <a:ext cx="3462016" cy="307777"/>
            <a:chOff x="5365752" y="1060384"/>
            <a:chExt cx="3462016" cy="307777"/>
          </a:xfrm>
        </p:grpSpPr>
        <p:cxnSp>
          <p:nvCxnSpPr>
            <p:cNvPr id="67" name="Straight Connector 66"/>
            <p:cNvCxnSpPr/>
            <p:nvPr/>
          </p:nvCxnSpPr>
          <p:spPr>
            <a:xfrm flipH="1">
              <a:off x="5365752" y="1227006"/>
              <a:ext cx="253999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967901" y="1060384"/>
              <a:ext cx="859867"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Capture</a:t>
              </a:r>
              <a:endParaRPr lang="zh-TW" altLang="en-US" sz="1400" dirty="0" smtClean="0">
                <a:latin typeface="Cambria Math" pitchFamily="18" charset="0"/>
                <a:ea typeface="Cambria Math" pitchFamily="18" charset="0"/>
              </a:endParaRPr>
            </a:p>
          </p:txBody>
        </p:sp>
      </p:grpSp>
      <p:grpSp>
        <p:nvGrpSpPr>
          <p:cNvPr id="57" name="Group 56"/>
          <p:cNvGrpSpPr/>
          <p:nvPr/>
        </p:nvGrpSpPr>
        <p:grpSpPr>
          <a:xfrm>
            <a:off x="5400196" y="1698394"/>
            <a:ext cx="2318589" cy="307777"/>
            <a:chOff x="5817708" y="1698394"/>
            <a:chExt cx="2318589" cy="307777"/>
          </a:xfrm>
        </p:grpSpPr>
        <p:cxnSp>
          <p:nvCxnSpPr>
            <p:cNvPr id="34" name="Straight Connector 33"/>
            <p:cNvCxnSpPr/>
            <p:nvPr/>
          </p:nvCxnSpPr>
          <p:spPr>
            <a:xfrm flipH="1">
              <a:off x="5862514" y="1845578"/>
              <a:ext cx="330879"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123994" y="1698394"/>
              <a:ext cx="961018"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Elliptical</a:t>
              </a:r>
              <a:endParaRPr lang="zh-TW" altLang="en-US" sz="1400" dirty="0" smtClean="0">
                <a:latin typeface="Cambria Math" pitchFamily="18" charset="0"/>
                <a:ea typeface="Cambria Math" pitchFamily="18" charset="0"/>
              </a:endParaRPr>
            </a:p>
          </p:txBody>
        </p:sp>
        <p:sp>
          <p:nvSpPr>
            <p:cNvPr id="64" name="Oval 63"/>
            <p:cNvSpPr/>
            <p:nvPr/>
          </p:nvSpPr>
          <p:spPr>
            <a:xfrm>
              <a:off x="5817708" y="1800772"/>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Oval 64"/>
            <p:cNvSpPr/>
            <p:nvPr/>
          </p:nvSpPr>
          <p:spPr>
            <a:xfrm>
              <a:off x="8046686" y="1800772"/>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4" name="Straight Connector 73"/>
            <p:cNvCxnSpPr>
              <a:stCxn id="65" idx="2"/>
            </p:cNvCxnSpPr>
            <p:nvPr/>
          </p:nvCxnSpPr>
          <p:spPr>
            <a:xfrm flipH="1">
              <a:off x="6883400" y="1845578"/>
              <a:ext cx="116328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039188" y="5342890"/>
            <a:ext cx="2474192" cy="307777"/>
            <a:chOff x="1039188" y="5342890"/>
            <a:chExt cx="2474192" cy="307777"/>
          </a:xfrm>
        </p:grpSpPr>
        <p:cxnSp>
          <p:nvCxnSpPr>
            <p:cNvPr id="49" name="Straight Connector 48"/>
            <p:cNvCxnSpPr/>
            <p:nvPr/>
          </p:nvCxnSpPr>
          <p:spPr>
            <a:xfrm flipH="1">
              <a:off x="1120332" y="5494790"/>
              <a:ext cx="151840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1039188" y="5451974"/>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TextBox 81"/>
            <p:cNvSpPr txBox="1"/>
            <p:nvPr/>
          </p:nvSpPr>
          <p:spPr>
            <a:xfrm>
              <a:off x="2672609" y="5342890"/>
              <a:ext cx="840771"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Circular</a:t>
              </a:r>
              <a:endParaRPr lang="zh-TW" altLang="en-US" sz="1400" dirty="0" smtClean="0">
                <a:latin typeface="Cambria Math" pitchFamily="18" charset="0"/>
                <a:ea typeface="Cambria Math" pitchFamily="18" charset="0"/>
              </a:endParaRPr>
            </a:p>
          </p:txBody>
        </p:sp>
      </p:grpSp>
      <p:grpSp>
        <p:nvGrpSpPr>
          <p:cNvPr id="3" name="Group 2"/>
          <p:cNvGrpSpPr/>
          <p:nvPr/>
        </p:nvGrpSpPr>
        <p:grpSpPr>
          <a:xfrm>
            <a:off x="766601" y="4451447"/>
            <a:ext cx="3432804" cy="741339"/>
            <a:chOff x="766601" y="4451447"/>
            <a:chExt cx="3432804" cy="741339"/>
          </a:xfrm>
        </p:grpSpPr>
        <p:cxnSp>
          <p:nvCxnSpPr>
            <p:cNvPr id="50" name="Straight Connector 49"/>
            <p:cNvCxnSpPr/>
            <p:nvPr/>
          </p:nvCxnSpPr>
          <p:spPr>
            <a:xfrm flipH="1">
              <a:off x="1538464" y="4790114"/>
              <a:ext cx="230860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01862" y="5192786"/>
              <a:ext cx="122479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66601" y="4636225"/>
              <a:ext cx="859867"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Capture</a:t>
              </a:r>
              <a:endParaRPr lang="zh-TW" altLang="en-US" sz="1400" dirty="0" smtClean="0">
                <a:latin typeface="Cambria Math" pitchFamily="18" charset="0"/>
                <a:ea typeface="Cambria Math" pitchFamily="18" charset="0"/>
              </a:endParaRPr>
            </a:p>
          </p:txBody>
        </p:sp>
        <p:cxnSp>
          <p:nvCxnSpPr>
            <p:cNvPr id="84" name="Straight Connector 83"/>
            <p:cNvCxnSpPr/>
            <p:nvPr/>
          </p:nvCxnSpPr>
          <p:spPr>
            <a:xfrm flipH="1">
              <a:off x="801862" y="4451447"/>
              <a:ext cx="339754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766600" y="1698291"/>
            <a:ext cx="859867"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Capture</a:t>
            </a:r>
            <a:endParaRPr lang="zh-TW" altLang="en-US" sz="1400" dirty="0" smtClean="0">
              <a:latin typeface="Cambria Math" pitchFamily="18" charset="0"/>
              <a:ea typeface="Cambria Math" pitchFamily="18" charset="0"/>
            </a:endParaRPr>
          </a:p>
        </p:txBody>
      </p:sp>
      <p:pic>
        <p:nvPicPr>
          <p:cNvPr id="9231" name="Picture 15" descr="G:\Desktop\Black Hole Astrophysics\Textbook circle\09 Ch7.4\activities-content-photos-cfeffpotenti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6613" y="3886427"/>
            <a:ext cx="3978275" cy="2698576"/>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5220756" y="3886427"/>
            <a:ext cx="344940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Comparing with Classical Physics</a:t>
            </a:r>
            <a:endParaRPr lang="zh-TW" altLang="en-US" dirty="0" smtClean="0">
              <a:latin typeface="Cambria Math" pitchFamily="18" charset="0"/>
              <a:ea typeface="Cambria Math" pitchFamily="18" charset="0"/>
            </a:endParaRPr>
          </a:p>
        </p:txBody>
      </p:sp>
      <p:grpSp>
        <p:nvGrpSpPr>
          <p:cNvPr id="95" name="Group 94"/>
          <p:cNvGrpSpPr/>
          <p:nvPr/>
        </p:nvGrpSpPr>
        <p:grpSpPr>
          <a:xfrm>
            <a:off x="5432179" y="1993693"/>
            <a:ext cx="2590089" cy="307777"/>
            <a:chOff x="5842777" y="1993693"/>
            <a:chExt cx="2590089" cy="307777"/>
          </a:xfrm>
        </p:grpSpPr>
        <p:cxnSp>
          <p:nvCxnSpPr>
            <p:cNvPr id="96" name="Straight Connector 95"/>
            <p:cNvCxnSpPr/>
            <p:nvPr/>
          </p:nvCxnSpPr>
          <p:spPr>
            <a:xfrm flipH="1">
              <a:off x="5842777" y="2147582"/>
              <a:ext cx="1308985"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7104315" y="1993693"/>
              <a:ext cx="1328551"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Stable Circular</a:t>
              </a:r>
              <a:endParaRPr lang="zh-TW" altLang="en-US" sz="1400" dirty="0" smtClean="0">
                <a:latin typeface="Cambria Math" pitchFamily="18" charset="0"/>
                <a:ea typeface="Cambria Math" pitchFamily="18" charset="0"/>
              </a:endParaRPr>
            </a:p>
          </p:txBody>
        </p:sp>
        <p:sp>
          <p:nvSpPr>
            <p:cNvPr id="98" name="Oval 97"/>
            <p:cNvSpPr/>
            <p:nvPr/>
          </p:nvSpPr>
          <p:spPr>
            <a:xfrm>
              <a:off x="6274221" y="2113714"/>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8" name="TextBox 77"/>
          <p:cNvSpPr txBox="1"/>
          <p:nvPr/>
        </p:nvSpPr>
        <p:spPr>
          <a:xfrm>
            <a:off x="1587430" y="5821960"/>
            <a:ext cx="221067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Double root solution</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5562868" y="2593540"/>
                <a:ext cx="2765181" cy="589072"/>
              </a:xfrm>
              <a:prstGeom prst="rect">
                <a:avLst/>
              </a:prstGeom>
            </p:spPr>
            <p:txBody>
              <a:bodyPr wrap="none">
                <a:spAutoFit/>
              </a:bodyPr>
              <a:lstStyle/>
              <a:p>
                <a14:m>
                  <m:oMath xmlns:m="http://schemas.openxmlformats.org/officeDocument/2006/math">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m:rPr>
                                    <m:sty m:val="p"/>
                                  </m:rPr>
                                  <a:rPr lang="zh-TW" altLang="en-US">
                                    <a:latin typeface="Cambria Math"/>
                                  </a:rPr>
                                  <m:t>dr</m:t>
                                </m:r>
                              </m:num>
                              <m:den>
                                <m:r>
                                  <a:rPr lang="zh-TW" altLang="en-US" i="1">
                                    <a:latin typeface="Cambria Math"/>
                                  </a:rPr>
                                  <m:t>𝑐</m:t>
                                </m:r>
                                <m:r>
                                  <a:rPr lang="zh-TW" altLang="en-US">
                                    <a:latin typeface="Cambria Math"/>
                                  </a:rPr>
                                  <m:t>⁢</m:t>
                                </m:r>
                                <m:r>
                                  <m:rPr>
                                    <m:sty m:val="p"/>
                                  </m:rPr>
                                  <a:rPr lang="zh-TW" altLang="en-US">
                                    <a:latin typeface="Cambria Math"/>
                                  </a:rPr>
                                  <m:t>dτ</m:t>
                                </m:r>
                              </m:den>
                            </m:f>
                          </m:e>
                        </m:d>
                      </m:e>
                      <m:sup>
                        <m:r>
                          <a:rPr lang="zh-TW" altLang="en-US">
                            <a:latin typeface="Cambria Math"/>
                          </a:rPr>
                          <m:t>2</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𝐸</m:t>
                                </m:r>
                              </m:num>
                              <m:den>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den>
                            </m:f>
                          </m:e>
                        </m:d>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𝑉</m:t>
                        </m:r>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i="1">
                            <a:latin typeface="Cambria Math"/>
                          </a:rPr>
                          <m:t>𝑟</m:t>
                        </m:r>
                      </m:e>
                    </m:d>
                  </m:oMath>
                </a14:m>
                <a:r>
                  <a:rPr lang="zh-TW" altLang="en-US" dirty="0"/>
                  <a:t> </a:t>
                </a:r>
              </a:p>
            </p:txBody>
          </p:sp>
        </mc:Choice>
        <mc:Fallback xmlns="">
          <p:sp>
            <p:nvSpPr>
              <p:cNvPr id="4" name="Rectangle 3"/>
              <p:cNvSpPr>
                <a:spLocks noRot="1" noChangeAspect="1" noMove="1" noResize="1" noEditPoints="1" noAdjustHandles="1" noChangeArrowheads="1" noChangeShapeType="1" noTextEdit="1"/>
              </p:cNvSpPr>
              <p:nvPr/>
            </p:nvSpPr>
            <p:spPr>
              <a:xfrm>
                <a:off x="5562868" y="2593540"/>
                <a:ext cx="2765181" cy="589072"/>
              </a:xfrm>
              <a:prstGeom prst="rect">
                <a:avLst/>
              </a:prstGeom>
              <a:blipFill rotWithShape="1">
                <a:blip r:embed="rId8"/>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844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29"/>
                                        </p:tgtEl>
                                        <p:attrNameLst>
                                          <p:attrName>style.visibility</p:attrName>
                                        </p:attrNameLst>
                                      </p:cBhvr>
                                      <p:to>
                                        <p:strVal val="visible"/>
                                      </p:to>
                                    </p:set>
                                    <p:animEffect transition="in" filter="fade">
                                      <p:cBhvr>
                                        <p:cTn id="26" dur="500"/>
                                        <p:tgtEl>
                                          <p:spTgt spid="92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fade">
                                      <p:cBhvr>
                                        <p:cTn id="31" dur="500"/>
                                        <p:tgtEl>
                                          <p:spTgt spid="9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228"/>
                                        </p:tgtEl>
                                        <p:attrNameLst>
                                          <p:attrName>style.visibility</p:attrName>
                                        </p:attrNameLst>
                                      </p:cBhvr>
                                      <p:to>
                                        <p:strVal val="visible"/>
                                      </p:to>
                                    </p:set>
                                    <p:animEffect transition="in" filter="fade">
                                      <p:cBhvr>
                                        <p:cTn id="56" dur="500"/>
                                        <p:tgtEl>
                                          <p:spTgt spid="92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500"/>
                                        <p:tgtEl>
                                          <p:spTgt spid="7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childTnLst>
                                </p:cTn>
                              </p:par>
                              <p:par>
                                <p:cTn id="77" presetID="10" presetClass="entr" presetSubtype="0" fill="hold" nodeType="withEffect">
                                  <p:stCondLst>
                                    <p:cond delay="0"/>
                                  </p:stCondLst>
                                  <p:childTnLst>
                                    <p:set>
                                      <p:cBhvr>
                                        <p:cTn id="78" dur="1" fill="hold">
                                          <p:stCondLst>
                                            <p:cond delay="0"/>
                                          </p:stCondLst>
                                        </p:cTn>
                                        <p:tgtEl>
                                          <p:spTgt spid="9231"/>
                                        </p:tgtEl>
                                        <p:attrNameLst>
                                          <p:attrName>style.visibility</p:attrName>
                                        </p:attrNameLst>
                                      </p:cBhvr>
                                      <p:to>
                                        <p:strVal val="visible"/>
                                      </p:to>
                                    </p:set>
                                    <p:animEffect transition="in" filter="fade">
                                      <p:cBhvr>
                                        <p:cTn id="79" dur="500"/>
                                        <p:tgtEl>
                                          <p:spTgt spid="9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9" grpId="0"/>
      <p:bldP spid="72" grpId="0"/>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Schwarzschild Matric</a:t>
            </a:r>
            <a:endParaRPr lang="zh-TW" altLang="en-US" dirty="0"/>
          </a:p>
        </p:txBody>
      </p:sp>
      <mc:AlternateContent xmlns:mc="http://schemas.openxmlformats.org/markup-compatibility/2006" xmlns:a14="http://schemas.microsoft.com/office/drawing/2010/main">
        <mc:Choice Requires="a14">
          <p:sp>
            <p:nvSpPr>
              <p:cNvPr id="5" name="TextBox 4"/>
              <p:cNvSpPr txBox="1"/>
              <p:nvPr/>
            </p:nvSpPr>
            <p:spPr>
              <a:xfrm>
                <a:off x="196813" y="1375882"/>
                <a:ext cx="5471561" cy="18577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bSup>
                                <m:sSubSupPr>
                                  <m:ctrlPr>
                                    <a:rPr lang="zh-TW" altLang="en-US" i="1">
                                      <a:latin typeface="Cambria Math"/>
                                    </a:rPr>
                                  </m:ctrlPr>
                                </m:sSubSupPr>
                                <m:e>
                                  <m:r>
                                    <a:rPr lang="zh-TW" altLang="en-US" i="1">
                                      <a:latin typeface="Cambria Math"/>
                                    </a:rPr>
                                    <m:t>𝑔</m:t>
                                  </m:r>
                                </m:e>
                                <m:sub>
                                  <m:r>
                                    <m:rPr>
                                      <m:sty m:val="p"/>
                                    </m:rPr>
                                    <a:rPr lang="zh-TW" altLang="en-US">
                                      <a:latin typeface="Cambria Math"/>
                                    </a:rPr>
                                    <m:t>SH</m:t>
                                  </m:r>
                                </m:sub>
                                <m:sup>
                                  <m:r>
                                    <m:rPr>
                                      <m:sty m:val="p"/>
                                    </m:rPr>
                                    <a:rPr lang="zh-TW" altLang="en-US">
                                      <a:latin typeface="Cambria Math"/>
                                    </a:rPr>
                                    <m:t>Sch</m:t>
                                  </m:r>
                                </m:sup>
                              </m:sSubSup>
                            </m:e>
                          </m:d>
                        </m:e>
                        <m:sub>
                          <m:r>
                            <m:rPr>
                              <m:sty m:val="p"/>
                            </m:rPr>
                            <a:rPr lang="zh-TW" altLang="en-US">
                              <a:latin typeface="Cambria Math"/>
                            </a:rPr>
                            <m:t>αβ</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f>
                                  <m:fPr>
                                    <m:ctrlPr>
                                      <a:rPr lang="zh-TW" altLang="en-US" i="1">
                                        <a:latin typeface="Cambria Math"/>
                                      </a:rPr>
                                    </m:ctrlPr>
                                  </m:fPr>
                                  <m:num>
                                    <m:r>
                                      <a:rPr lang="zh-TW" altLang="en-US">
                                        <a:latin typeface="Cambria Math"/>
                                      </a:rPr>
                                      <m:t>1</m:t>
                                    </m:r>
                                  </m:num>
                                  <m:den>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den>
                                </m:f>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e>
                            </m:mr>
                          </m:m>
                        </m:e>
                      </m:d>
                    </m:oMath>
                  </m:oMathPara>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96813" y="1375882"/>
                <a:ext cx="5471561" cy="1857753"/>
              </a:xfrm>
              <a:prstGeom prst="rect">
                <a:avLst/>
              </a:prstGeom>
              <a:blipFill rotWithShape="1">
                <a:blip r:embed="rId2"/>
                <a:stretch>
                  <a:fillRect/>
                </a:stretch>
              </a:blipFill>
            </p:spPr>
            <p:txBody>
              <a:bodyPr/>
              <a:lstStyle/>
              <a:p>
                <a:r>
                  <a:rPr lang="zh-TW" altLang="en-US">
                    <a:noFill/>
                  </a:rPr>
                  <a:t> </a:t>
                </a:r>
              </a:p>
            </p:txBody>
          </p:sp>
        </mc:Fallback>
      </mc:AlternateContent>
      <p:grpSp>
        <p:nvGrpSpPr>
          <p:cNvPr id="6" name="Group 5"/>
          <p:cNvGrpSpPr/>
          <p:nvPr/>
        </p:nvGrpSpPr>
        <p:grpSpPr>
          <a:xfrm>
            <a:off x="411060" y="998074"/>
            <a:ext cx="6970563" cy="1122957"/>
            <a:chOff x="411060" y="998074"/>
            <a:chExt cx="6970563" cy="1122957"/>
          </a:xfrm>
        </p:grpSpPr>
        <p:cxnSp>
          <p:nvCxnSpPr>
            <p:cNvPr id="8" name="Straight Arrow Connector 7"/>
            <p:cNvCxnSpPr/>
            <p:nvPr/>
          </p:nvCxnSpPr>
          <p:spPr>
            <a:xfrm flipH="1">
              <a:off x="838986" y="1367406"/>
              <a:ext cx="444531" cy="7536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1060" y="998074"/>
              <a:ext cx="6970563"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t>
              </a:r>
              <a:r>
                <a:rPr lang="en-US" altLang="zh-TW" dirty="0" err="1" smtClean="0">
                  <a:latin typeface="Cambria Math" pitchFamily="18" charset="0"/>
                  <a:ea typeface="Cambria Math" pitchFamily="18" charset="0"/>
                </a:rPr>
                <a:t>Sch</a:t>
              </a:r>
              <a:r>
                <a:rPr lang="en-US" altLang="zh-TW" dirty="0" smtClean="0">
                  <a:latin typeface="Cambria Math" pitchFamily="18" charset="0"/>
                  <a:ea typeface="Cambria Math" pitchFamily="18" charset="0"/>
                </a:rPr>
                <a:t>” means that this metric is describing a Schwarzschild Black Hole.</a:t>
              </a:r>
              <a:endParaRPr lang="zh-TW" altLang="en-US" dirty="0" smtClean="0">
                <a:latin typeface="Cambria Math" pitchFamily="18" charset="0"/>
                <a:ea typeface="Cambria Math" pitchFamily="18" charset="0"/>
              </a:endParaRPr>
            </a:p>
          </p:txBody>
        </p:sp>
      </p:grpSp>
      <p:sp>
        <p:nvSpPr>
          <p:cNvPr id="11" name="TextBox 10"/>
          <p:cNvSpPr txBox="1"/>
          <p:nvPr/>
        </p:nvSpPr>
        <p:spPr>
          <a:xfrm>
            <a:off x="5847126" y="1534969"/>
            <a:ext cx="3296873" cy="2031325"/>
          </a:xfrm>
          <a:prstGeom prst="rect">
            <a:avLst/>
          </a:prstGeom>
          <a:noFill/>
        </p:spPr>
        <p:txBody>
          <a:bodyPr wrap="square" rtlCol="0">
            <a:spAutoFit/>
          </a:bodyPr>
          <a:lstStyle/>
          <a:p>
            <a:r>
              <a:rPr lang="en-US" altLang="zh-TW" dirty="0" smtClean="0">
                <a:latin typeface="Cambria Math" pitchFamily="18" charset="0"/>
                <a:ea typeface="Cambria Math" pitchFamily="18" charset="0"/>
              </a:rPr>
              <a:t>Recall:</a:t>
            </a:r>
            <a:r>
              <a:rPr lang="zh-TW" altLang="en-US" dirty="0">
                <a:latin typeface="Cambria Math" pitchFamily="18" charset="0"/>
                <a:ea typeface="Cambria Math" pitchFamily="18" charset="0"/>
              </a:rPr>
              <a:t> </a:t>
            </a:r>
            <a:r>
              <a:rPr lang="en-US" altLang="zh-TW" dirty="0" smtClean="0">
                <a:latin typeface="Cambria Math" pitchFamily="18" charset="0"/>
                <a:ea typeface="Cambria Math" pitchFamily="18" charset="0"/>
              </a:rPr>
              <a:t>A</a:t>
            </a:r>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Schwarzschild Black Hole</a:t>
            </a:r>
            <a:r>
              <a:rPr lang="en-US" altLang="zh-TW" dirty="0">
                <a:latin typeface="Cambria Math" pitchFamily="18" charset="0"/>
                <a:ea typeface="Cambria Math" pitchFamily="18" charset="0"/>
              </a:rPr>
              <a:t> </a:t>
            </a:r>
            <a:r>
              <a:rPr lang="en-US" altLang="zh-TW" dirty="0" smtClean="0">
                <a:latin typeface="Cambria Math" pitchFamily="18" charset="0"/>
                <a:ea typeface="Cambria Math" pitchFamily="18" charset="0"/>
              </a:rPr>
              <a:t>is a solution of the Einstein Equations assuming that we put a point mass M in free space and then assume that we are in a static coordinate.</a:t>
            </a:r>
          </a:p>
        </p:txBody>
      </p:sp>
      <p:grpSp>
        <p:nvGrpSpPr>
          <p:cNvPr id="4" name="Group 3"/>
          <p:cNvGrpSpPr/>
          <p:nvPr/>
        </p:nvGrpSpPr>
        <p:grpSpPr>
          <a:xfrm>
            <a:off x="253094" y="2457975"/>
            <a:ext cx="5828924" cy="2023233"/>
            <a:chOff x="253094" y="2457975"/>
            <a:chExt cx="5828924" cy="2023233"/>
          </a:xfrm>
        </p:grpSpPr>
        <p:sp>
          <p:nvSpPr>
            <p:cNvPr id="15" name="TextBox 14"/>
            <p:cNvSpPr txBox="1"/>
            <p:nvPr/>
          </p:nvSpPr>
          <p:spPr>
            <a:xfrm>
              <a:off x="253094" y="3834877"/>
              <a:ext cx="5828924"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“SH” means that we are in the Schwarzschild-Hilbert coordinate system.</a:t>
              </a:r>
              <a:endParaRPr lang="zh-TW" altLang="en-US" dirty="0" smtClean="0">
                <a:latin typeface="Cambria Math" pitchFamily="18" charset="0"/>
                <a:ea typeface="Cambria Math" pitchFamily="18" charset="0"/>
              </a:endParaRPr>
            </a:p>
          </p:txBody>
        </p:sp>
        <p:cxnSp>
          <p:nvCxnSpPr>
            <p:cNvPr id="16" name="Straight Arrow Connector 15"/>
            <p:cNvCxnSpPr/>
            <p:nvPr/>
          </p:nvCxnSpPr>
          <p:spPr>
            <a:xfrm flipH="1" flipV="1">
              <a:off x="746621" y="2457975"/>
              <a:ext cx="796954" cy="13769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3" name="Picture 22" descr="G:\Desktop\Black Hole Astrophysics\Textbook circle\08 Ch 6.5.2.&amp;6.6.2.2&amp;7.1~7.3\Triangles_(spherical_geometry)_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8520" y="3790770"/>
            <a:ext cx="2835479" cy="233158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17531" y="4496176"/>
            <a:ext cx="5964488" cy="1754326"/>
          </a:xfrm>
          <a:prstGeom prst="rect">
            <a:avLst/>
          </a:prstGeom>
          <a:noFill/>
        </p:spPr>
        <p:txBody>
          <a:bodyPr wrap="square" rtlCol="0">
            <a:spAutoFit/>
          </a:bodyPr>
          <a:lstStyle/>
          <a:p>
            <a:r>
              <a:rPr lang="en-US" altLang="zh-TW" dirty="0" smtClean="0">
                <a:latin typeface="Cambria Math" pitchFamily="18" charset="0"/>
                <a:ea typeface="Cambria Math" pitchFamily="18" charset="0"/>
              </a:rPr>
              <a:t>Why bother?</a:t>
            </a:r>
          </a:p>
          <a:p>
            <a:r>
              <a:rPr lang="en-US" altLang="zh-TW" dirty="0" smtClean="0">
                <a:latin typeface="Cambria Math" pitchFamily="18" charset="0"/>
                <a:ea typeface="Cambria Math" pitchFamily="18" charset="0"/>
              </a:rPr>
              <a:t>Remember that we are now in curved space, but we can sometimes for convenience still choose a locally flat coordinate to consider the physics. The SH coordinate is just like considering the whole surface of the Earth as a curved surface.</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26" name="TextBox 25"/>
              <p:cNvSpPr txBox="1"/>
              <p:nvPr/>
            </p:nvSpPr>
            <p:spPr>
              <a:xfrm>
                <a:off x="1827171" y="3369607"/>
                <a:ext cx="3398816" cy="492892"/>
              </a:xfrm>
              <a:prstGeom prst="rect">
                <a:avLst/>
              </a:prstGeom>
              <a:noFill/>
            </p:spPr>
            <p:txBody>
              <a:bodyPr wrap="none" rtlCol="0">
                <a:spAutoFit/>
              </a:bodyPr>
              <a:lstStyle/>
              <a:p>
                <a:r>
                  <a:rPr lang="en-US" altLang="zh-TW" dirty="0" smtClean="0"/>
                  <a:t>The Schwarzschild radius </a:t>
                </a:r>
                <a14:m>
                  <m:oMath xmlns:m="http://schemas.openxmlformats.org/officeDocument/2006/math">
                    <m:sSub>
                      <m:sSubPr>
                        <m:ctrlPr>
                          <a:rPr lang="zh-TW" altLang="en-US" i="1">
                            <a:latin typeface="Cambria Math"/>
                          </a:rPr>
                        </m:ctrlPr>
                      </m:sSubPr>
                      <m:e>
                        <m:r>
                          <a:rPr lang="zh-TW" altLang="en-US" i="1">
                            <a:latin typeface="Cambria Math"/>
                          </a:rPr>
                          <m:t>𝑟</m:t>
                        </m:r>
                      </m:e>
                      <m:sub>
                        <m:r>
                          <a:rPr lang="zh-TW" altLang="en-US" i="1">
                            <a:latin typeface="Cambria Math"/>
                          </a:rPr>
                          <m:t>𝑠</m:t>
                        </m:r>
                      </m:sub>
                    </m:sSub>
                    <m:r>
                      <a:rPr lang="zh-TW" altLang="en-US">
                        <a:latin typeface="Cambria Math"/>
                      </a:rPr>
                      <m:t>=</m:t>
                    </m:r>
                    <m:f>
                      <m:fPr>
                        <m:ctrlPr>
                          <a:rPr lang="zh-TW" altLang="en-US" i="1">
                            <a:latin typeface="Cambria Math"/>
                          </a:rPr>
                        </m:ctrlPr>
                      </m:fPr>
                      <m:num>
                        <m:r>
                          <a:rPr lang="zh-TW" altLang="en-US">
                            <a:latin typeface="Cambria Math"/>
                          </a:rPr>
                          <m:t>2⁢</m:t>
                        </m:r>
                        <m:r>
                          <m:rPr>
                            <m:sty m:val="p"/>
                          </m:rPr>
                          <a:rPr lang="zh-TW" altLang="en-US">
                            <a:latin typeface="Cambria Math"/>
                          </a:rPr>
                          <m:t>GM</m:t>
                        </m:r>
                      </m:num>
                      <m:den>
                        <m:sSup>
                          <m:sSupPr>
                            <m:ctrlPr>
                              <a:rPr lang="zh-TW" altLang="en-US" i="1">
                                <a:latin typeface="Cambria Math"/>
                              </a:rPr>
                            </m:ctrlPr>
                          </m:sSupPr>
                          <m:e>
                            <m:r>
                              <a:rPr lang="zh-TW" altLang="en-US" i="1">
                                <a:latin typeface="Cambria Math"/>
                              </a:rPr>
                              <m:t>𝑐</m:t>
                            </m:r>
                          </m:e>
                          <m:sup>
                            <m:r>
                              <a:rPr lang="zh-TW" altLang="en-US">
                                <a:latin typeface="Cambria Math"/>
                              </a:rPr>
                              <m:t>2</m:t>
                            </m:r>
                          </m:sup>
                        </m:sSup>
                      </m:den>
                    </m:f>
                  </m:oMath>
                </a14:m>
                <a:endParaRPr lang="zh-TW" alt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827171" y="3369607"/>
                <a:ext cx="3398816" cy="492892"/>
              </a:xfrm>
              <a:prstGeom prst="rect">
                <a:avLst/>
              </a:prstGeom>
              <a:blipFill rotWithShape="1">
                <a:blip r:embed="rId4"/>
                <a:stretch>
                  <a:fillRect l="-1616" b="-7407"/>
                </a:stretch>
              </a:blipFill>
            </p:spPr>
            <p:txBody>
              <a:bodyPr/>
              <a:lstStyle/>
              <a:p>
                <a:r>
                  <a:rPr lang="zh-TW" altLang="en-US">
                    <a:noFill/>
                  </a:rPr>
                  <a:t> </a:t>
                </a:r>
              </a:p>
            </p:txBody>
          </p:sp>
        </mc:Fallback>
      </mc:AlternateContent>
      <p:sp>
        <p:nvSpPr>
          <p:cNvPr id="29" name="TextBox 28"/>
          <p:cNvSpPr txBox="1"/>
          <p:nvPr/>
        </p:nvSpPr>
        <p:spPr>
          <a:xfrm>
            <a:off x="0" y="6324376"/>
            <a:ext cx="9144000" cy="369332"/>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metric being diagonal also says that relativistic spherical gravity is still a radial r=force.</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32421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fade">
                                      <p:cBhvr>
                                        <p:cTn id="25" dur="500"/>
                                        <p:tgtEl>
                                          <p:spTgt spid="2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build="allAtOnce"/>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descr="G:\Desktop\Black Hole Astrophysics\Textbook circle\09 Ch7.4\L_orb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537" y="979168"/>
            <a:ext cx="4039748" cy="2767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In relation to our previous analysis</a:t>
            </a:r>
            <a:endParaRPr lang="zh-TW" altLang="en-US" dirty="0"/>
          </a:p>
        </p:txBody>
      </p:sp>
      <p:grpSp>
        <p:nvGrpSpPr>
          <p:cNvPr id="45" name="Group 44"/>
          <p:cNvGrpSpPr/>
          <p:nvPr/>
        </p:nvGrpSpPr>
        <p:grpSpPr>
          <a:xfrm>
            <a:off x="542065" y="3937381"/>
            <a:ext cx="3978275" cy="2828996"/>
            <a:chOff x="370032" y="3794054"/>
            <a:chExt cx="3978275" cy="2828996"/>
          </a:xfrm>
        </p:grpSpPr>
        <p:pic>
          <p:nvPicPr>
            <p:cNvPr id="9" name="Picture 12" descr="G:\Desktop\Black Hole Astrophysics\Textbook circle\09 Ch7.4\effective_potential_IS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32" y="3794054"/>
              <a:ext cx="3978275" cy="282899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flipH="1">
              <a:off x="1120332" y="5494790"/>
              <a:ext cx="759204"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39188" y="5451974"/>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TextBox 36"/>
            <p:cNvSpPr txBox="1"/>
            <p:nvPr/>
          </p:nvSpPr>
          <p:spPr>
            <a:xfrm>
              <a:off x="1994559" y="5340901"/>
              <a:ext cx="2006631"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1 Circular orbit solution </a:t>
              </a:r>
              <a:endParaRPr lang="zh-TW" altLang="en-US" sz="1400" dirty="0" smtClean="0">
                <a:latin typeface="Cambria Math" pitchFamily="18" charset="0"/>
                <a:ea typeface="Cambria Math" pitchFamily="18" charset="0"/>
              </a:endParaRPr>
            </a:p>
          </p:txBody>
        </p:sp>
        <p:sp>
          <p:nvSpPr>
            <p:cNvPr id="38" name="TextBox 37"/>
            <p:cNvSpPr txBox="1"/>
            <p:nvPr/>
          </p:nvSpPr>
          <p:spPr>
            <a:xfrm>
              <a:off x="3204594" y="4297558"/>
              <a:ext cx="859867"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Capture</a:t>
              </a:r>
              <a:endParaRPr lang="zh-TW" altLang="en-US" sz="1400" dirty="0" smtClean="0">
                <a:latin typeface="Cambria Math" pitchFamily="18" charset="0"/>
                <a:ea typeface="Cambria Math" pitchFamily="18" charset="0"/>
              </a:endParaRPr>
            </a:p>
          </p:txBody>
        </p:sp>
        <p:cxnSp>
          <p:nvCxnSpPr>
            <p:cNvPr id="39" name="Straight Connector 38"/>
            <p:cNvCxnSpPr/>
            <p:nvPr/>
          </p:nvCxnSpPr>
          <p:spPr>
            <a:xfrm flipH="1">
              <a:off x="801863" y="4451447"/>
              <a:ext cx="2402731"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733273" y="3959483"/>
            <a:ext cx="3978275" cy="2806894"/>
            <a:chOff x="370032" y="867639"/>
            <a:chExt cx="3978275" cy="2806894"/>
          </a:xfrm>
        </p:grpSpPr>
        <p:pic>
          <p:nvPicPr>
            <p:cNvPr id="11" name="Picture 14" descr="G:\Desktop\Black Hole Astrophysics\Textbook circle\09 Ch7.4\effective_potential_unsa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32" y="867639"/>
              <a:ext cx="3978275" cy="280689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H="1">
              <a:off x="801864" y="1442906"/>
              <a:ext cx="2011927"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797013" y="1277936"/>
              <a:ext cx="859867"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Capture</a:t>
              </a:r>
              <a:endParaRPr lang="zh-TW" altLang="en-US" sz="1400"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57" name="TextBox 56"/>
              <p:cNvSpPr txBox="1"/>
              <p:nvPr/>
            </p:nvSpPr>
            <p:spPr>
              <a:xfrm>
                <a:off x="5087711" y="1055325"/>
                <a:ext cx="3642736" cy="361766"/>
              </a:xfrm>
              <a:prstGeom prst="rect">
                <a:avLst/>
              </a:prstGeom>
              <a:noFill/>
            </p:spPr>
            <p:txBody>
              <a:bodyPr wrap="square" rtlCol="0">
                <a:spAutoFit/>
              </a:bodyPr>
              <a:lstStyle/>
              <a:p>
                <a:r>
                  <a:rPr lang="en-US" altLang="zh-TW" sz="1600" dirty="0" smtClean="0">
                    <a:latin typeface="Cambria Math" pitchFamily="18" charset="0"/>
                    <a:ea typeface="Cambria Math" pitchFamily="18" charset="0"/>
                  </a:rPr>
                  <a:t>For</a:t>
                </a:r>
                <a14:m>
                  <m:oMath xmlns:m="http://schemas.openxmlformats.org/officeDocument/2006/math">
                    <m:r>
                      <a:rPr lang="zh-TW" altLang="en-US" sz="1600" i="1">
                        <a:latin typeface="Cambria Math"/>
                      </a:rPr>
                      <m:t>𝐿</m:t>
                    </m:r>
                    <m:r>
                      <a:rPr lang="zh-TW" altLang="en-US" sz="1600">
                        <a:latin typeface="Cambria Math"/>
                      </a:rPr>
                      <m:t>&gt;</m:t>
                    </m:r>
                    <m:rad>
                      <m:radPr>
                        <m:degHide m:val="on"/>
                        <m:ctrlPr>
                          <a:rPr lang="zh-TW" altLang="en-US" sz="1600" i="1">
                            <a:latin typeface="Cambria Math"/>
                          </a:rPr>
                        </m:ctrlPr>
                      </m:radPr>
                      <m:deg/>
                      <m:e>
                        <m:r>
                          <a:rPr lang="zh-TW" altLang="en-US" sz="1600">
                            <a:latin typeface="Cambria Math"/>
                          </a:rPr>
                          <m:t>3</m:t>
                        </m:r>
                      </m:e>
                    </m:rad>
                    <m:r>
                      <a:rPr lang="zh-TW" altLang="en-US" sz="1600">
                        <a:latin typeface="Cambria Math"/>
                      </a:rPr>
                      <m:t>⁢⁢</m:t>
                    </m:r>
                    <m:r>
                      <a:rPr lang="en-US" altLang="zh-TW" sz="1600" b="0" i="1" smtClean="0">
                        <a:latin typeface="Cambria Math"/>
                      </a:rPr>
                      <m:t> </m:t>
                    </m:r>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𝑠</m:t>
                        </m:r>
                      </m:sub>
                    </m:sSub>
                    <m:sSub>
                      <m:sSubPr>
                        <m:ctrlPr>
                          <a:rPr lang="zh-TW" altLang="en-US" sz="1600" i="1">
                            <a:latin typeface="Cambria Math"/>
                          </a:rPr>
                        </m:ctrlPr>
                      </m:sSubPr>
                      <m:e>
                        <m:r>
                          <a:rPr lang="zh-TW" altLang="en-US" sz="1600" i="1">
                            <a:latin typeface="Cambria Math"/>
                          </a:rPr>
                          <m:t>𝑚</m:t>
                        </m:r>
                      </m:e>
                      <m:sub>
                        <m:r>
                          <a:rPr lang="zh-TW" altLang="en-US" sz="1600">
                            <a:latin typeface="Cambria Math"/>
                          </a:rPr>
                          <m:t>0</m:t>
                        </m:r>
                      </m:sub>
                    </m:sSub>
                    <m:r>
                      <a:rPr lang="zh-TW" altLang="en-US" sz="1600">
                        <a:latin typeface="Cambria Math"/>
                      </a:rPr>
                      <m:t>⁢</m:t>
                    </m:r>
                    <m:r>
                      <a:rPr lang="zh-TW" altLang="en-US" sz="1600" i="1">
                        <a:latin typeface="Cambria Math"/>
                      </a:rPr>
                      <m:t>𝑐</m:t>
                    </m:r>
                    <m:r>
                      <a:rPr lang="en-US" altLang="zh-TW" sz="1600" b="0" i="0" smtClean="0">
                        <a:latin typeface="Cambria Math"/>
                      </a:rPr>
                      <m:t> </m:t>
                    </m:r>
                  </m:oMath>
                </a14:m>
                <a:r>
                  <a:rPr lang="en-US" altLang="zh-TW" sz="1600" dirty="0" smtClean="0">
                    <a:latin typeface="Cambria Math" pitchFamily="18" charset="0"/>
                    <a:ea typeface="Cambria Math" pitchFamily="18" charset="0"/>
                  </a:rPr>
                  <a:t>we have two solutions.</a:t>
                </a:r>
                <a:endParaRPr lang="zh-TW" altLang="en-US" sz="1600" dirty="0" smtClean="0">
                  <a:latin typeface="Cambria Math" pitchFamily="18" charset="0"/>
                  <a:ea typeface="Cambria Math" pitchFamily="18"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5087711" y="1055325"/>
                <a:ext cx="3642736" cy="361766"/>
              </a:xfrm>
              <a:prstGeom prst="rect">
                <a:avLst/>
              </a:prstGeom>
              <a:blipFill rotWithShape="1">
                <a:blip r:embed="rId5"/>
                <a:stretch>
                  <a:fillRect l="-1005" r="-2345" b="-20339"/>
                </a:stretch>
              </a:blipFill>
            </p:spPr>
            <p:txBody>
              <a:bodyPr/>
              <a:lstStyle/>
              <a:p>
                <a:r>
                  <a:rPr lang="zh-TW" altLang="en-US">
                    <a:noFill/>
                  </a:rPr>
                  <a:t> </a:t>
                </a:r>
              </a:p>
            </p:txBody>
          </p:sp>
        </mc:Fallback>
      </mc:AlternateContent>
      <p:grpSp>
        <p:nvGrpSpPr>
          <p:cNvPr id="6" name="Group 5"/>
          <p:cNvGrpSpPr/>
          <p:nvPr/>
        </p:nvGrpSpPr>
        <p:grpSpPr>
          <a:xfrm>
            <a:off x="5173547" y="2721853"/>
            <a:ext cx="1866173" cy="307777"/>
            <a:chOff x="5173547" y="2721853"/>
            <a:chExt cx="1866173" cy="307777"/>
          </a:xfrm>
        </p:grpSpPr>
        <p:sp>
          <p:nvSpPr>
            <p:cNvPr id="8" name="Rectangle 7"/>
            <p:cNvSpPr/>
            <p:nvPr/>
          </p:nvSpPr>
          <p:spPr>
            <a:xfrm>
              <a:off x="6128413" y="2721853"/>
              <a:ext cx="911307" cy="307777"/>
            </a:xfrm>
            <a:prstGeom prst="rect">
              <a:avLst/>
            </a:prstGeom>
          </p:spPr>
          <p:txBody>
            <a:bodyPr wrap="square">
              <a:spAutoFit/>
            </a:bodyPr>
            <a:lstStyle/>
            <a:p>
              <a:r>
                <a:rPr lang="en-US" altLang="zh-TW" sz="1400" dirty="0" smtClean="0"/>
                <a:t>ISCO case</a:t>
              </a:r>
              <a:endParaRPr lang="zh-TW" altLang="en-US" sz="1400" dirty="0"/>
            </a:p>
          </p:txBody>
        </p:sp>
        <p:grpSp>
          <p:nvGrpSpPr>
            <p:cNvPr id="5" name="Group 4"/>
            <p:cNvGrpSpPr/>
            <p:nvPr/>
          </p:nvGrpSpPr>
          <p:grpSpPr>
            <a:xfrm>
              <a:off x="5173547" y="2830937"/>
              <a:ext cx="954866" cy="89611"/>
              <a:chOff x="5173547" y="2830937"/>
              <a:chExt cx="954866" cy="89611"/>
            </a:xfrm>
          </p:grpSpPr>
          <p:cxnSp>
            <p:nvCxnSpPr>
              <p:cNvPr id="58" name="Straight Connector 57"/>
              <p:cNvCxnSpPr/>
              <p:nvPr/>
            </p:nvCxnSpPr>
            <p:spPr>
              <a:xfrm>
                <a:off x="5173547" y="2879328"/>
                <a:ext cx="954866" cy="0"/>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341353" y="2830937"/>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 name="Group 6"/>
          <p:cNvGrpSpPr/>
          <p:nvPr/>
        </p:nvGrpSpPr>
        <p:grpSpPr>
          <a:xfrm>
            <a:off x="5133505" y="3080150"/>
            <a:ext cx="2627135" cy="307777"/>
            <a:chOff x="5133505" y="3080150"/>
            <a:chExt cx="2627135" cy="307777"/>
          </a:xfrm>
        </p:grpSpPr>
        <p:cxnSp>
          <p:nvCxnSpPr>
            <p:cNvPr id="63" name="Straight Connector 62"/>
            <p:cNvCxnSpPr/>
            <p:nvPr/>
          </p:nvCxnSpPr>
          <p:spPr>
            <a:xfrm>
              <a:off x="5133505" y="3234039"/>
              <a:ext cx="11823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6319323" y="3080150"/>
              <a:ext cx="1441317" cy="307777"/>
            </a:xfrm>
            <a:prstGeom prst="rect">
              <a:avLst/>
            </a:prstGeom>
          </p:spPr>
          <p:txBody>
            <a:bodyPr wrap="square">
              <a:spAutoFit/>
            </a:bodyPr>
            <a:lstStyle/>
            <a:p>
              <a:r>
                <a:rPr lang="en-US" altLang="zh-TW" sz="1400" dirty="0" smtClean="0"/>
                <a:t>No real solution</a:t>
              </a:r>
              <a:endParaRPr lang="zh-TW" altLang="en-US" sz="1400" dirty="0"/>
            </a:p>
          </p:txBody>
        </p:sp>
      </p:grpSp>
      <p:grpSp>
        <p:nvGrpSpPr>
          <p:cNvPr id="4" name="Group 3"/>
          <p:cNvGrpSpPr/>
          <p:nvPr/>
        </p:nvGrpSpPr>
        <p:grpSpPr>
          <a:xfrm>
            <a:off x="5113835" y="1675471"/>
            <a:ext cx="3580780" cy="691512"/>
            <a:chOff x="5113835" y="1675471"/>
            <a:chExt cx="3580780" cy="691512"/>
          </a:xfrm>
        </p:grpSpPr>
        <p:cxnSp>
          <p:nvCxnSpPr>
            <p:cNvPr id="51" name="Straight Connector 50"/>
            <p:cNvCxnSpPr/>
            <p:nvPr/>
          </p:nvCxnSpPr>
          <p:spPr>
            <a:xfrm flipV="1">
              <a:off x="5165105" y="2315583"/>
              <a:ext cx="2492719" cy="659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7039720" y="2277372"/>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Oval 55"/>
            <p:cNvSpPr/>
            <p:nvPr/>
          </p:nvSpPr>
          <p:spPr>
            <a:xfrm>
              <a:off x="5116571" y="2274074"/>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0" name="Straight Connector 69"/>
            <p:cNvCxnSpPr/>
            <p:nvPr/>
          </p:nvCxnSpPr>
          <p:spPr>
            <a:xfrm>
              <a:off x="5206182" y="1720277"/>
              <a:ext cx="3488433"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5113835" y="1675471"/>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 name="Group 2"/>
            <p:cNvGrpSpPr/>
            <p:nvPr/>
          </p:nvGrpSpPr>
          <p:grpSpPr>
            <a:xfrm>
              <a:off x="5117620" y="2052976"/>
              <a:ext cx="3142087" cy="93387"/>
              <a:chOff x="5117620" y="2052976"/>
              <a:chExt cx="3142087" cy="93387"/>
            </a:xfrm>
          </p:grpSpPr>
          <p:cxnSp>
            <p:nvCxnSpPr>
              <p:cNvPr id="68" name="Straight Connector 67"/>
              <p:cNvCxnSpPr>
                <a:stCxn id="72" idx="6"/>
              </p:cNvCxnSpPr>
              <p:nvPr/>
            </p:nvCxnSpPr>
            <p:spPr>
              <a:xfrm>
                <a:off x="5207231" y="2097782"/>
                <a:ext cx="3052476"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5117620" y="2052976"/>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Oval 73"/>
              <p:cNvSpPr/>
              <p:nvPr/>
            </p:nvSpPr>
            <p:spPr>
              <a:xfrm>
                <a:off x="8125588" y="2056752"/>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8" name="Rectangle 77"/>
            <p:cNvSpPr/>
            <p:nvPr/>
          </p:nvSpPr>
          <p:spPr>
            <a:xfrm>
              <a:off x="5793143" y="1754126"/>
              <a:ext cx="1246838" cy="307777"/>
            </a:xfrm>
            <a:prstGeom prst="rect">
              <a:avLst/>
            </a:prstGeom>
          </p:spPr>
          <p:txBody>
            <a:bodyPr wrap="square">
              <a:spAutoFit/>
            </a:bodyPr>
            <a:lstStyle/>
            <a:p>
              <a:r>
                <a:rPr lang="en-US" altLang="zh-TW" sz="1400" dirty="0" smtClean="0"/>
                <a:t>Two solutions</a:t>
              </a:r>
              <a:endParaRPr lang="zh-TW" altLang="en-US" sz="1400" dirty="0"/>
            </a:p>
          </p:txBody>
        </p:sp>
      </p:grpSp>
      <p:grpSp>
        <p:nvGrpSpPr>
          <p:cNvPr id="101" name="Group 100"/>
          <p:cNvGrpSpPr/>
          <p:nvPr/>
        </p:nvGrpSpPr>
        <p:grpSpPr>
          <a:xfrm>
            <a:off x="484098" y="1503152"/>
            <a:ext cx="3978276" cy="1867159"/>
            <a:chOff x="4646612" y="867639"/>
            <a:chExt cx="3978276" cy="1867159"/>
          </a:xfrm>
        </p:grpSpPr>
        <p:pic>
          <p:nvPicPr>
            <p:cNvPr id="79" name="Picture 13" descr="G:\Desktop\Black Hole Astrophysics\Textbook circle\09 Ch7.4\effective_potential_safe.jpg"/>
            <p:cNvPicPr>
              <a:picLocks noChangeAspect="1" noChangeArrowheads="1"/>
            </p:cNvPicPr>
            <p:nvPr/>
          </p:nvPicPr>
          <p:blipFill rotWithShape="1">
            <a:blip r:embed="rId6">
              <a:extLst>
                <a:ext uri="{28A0092B-C50C-407E-A947-70E740481C1C}">
                  <a14:useLocalDpi xmlns:a14="http://schemas.microsoft.com/office/drawing/2010/main" val="0"/>
                </a:ext>
              </a:extLst>
            </a:blip>
            <a:srcRect b="40858"/>
            <a:stretch/>
          </p:blipFill>
          <p:spPr bwMode="auto">
            <a:xfrm>
              <a:off x="4646613" y="867639"/>
              <a:ext cx="3978275" cy="1660039"/>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Group 79"/>
            <p:cNvGrpSpPr/>
            <p:nvPr/>
          </p:nvGrpSpPr>
          <p:grpSpPr>
            <a:xfrm>
              <a:off x="5181337" y="1190469"/>
              <a:ext cx="2213789" cy="307777"/>
              <a:chOff x="6274221" y="2004630"/>
              <a:chExt cx="2213789" cy="307777"/>
            </a:xfrm>
          </p:grpSpPr>
          <p:cxnSp>
            <p:nvCxnSpPr>
              <p:cNvPr id="81" name="Straight Connector 80"/>
              <p:cNvCxnSpPr>
                <a:endCxn id="83" idx="6"/>
              </p:cNvCxnSpPr>
              <p:nvPr/>
            </p:nvCxnSpPr>
            <p:spPr>
              <a:xfrm flipH="1">
                <a:off x="6363832" y="2158520"/>
                <a:ext cx="68228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969258" y="2004630"/>
                <a:ext cx="1518752"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Unstable Circular</a:t>
                </a:r>
                <a:endParaRPr lang="zh-TW" altLang="en-US" sz="1400" dirty="0" smtClean="0">
                  <a:latin typeface="Cambria Math" pitchFamily="18" charset="0"/>
                  <a:ea typeface="Cambria Math" pitchFamily="18" charset="0"/>
                </a:endParaRPr>
              </a:p>
            </p:txBody>
          </p:sp>
          <p:sp>
            <p:nvSpPr>
              <p:cNvPr id="83" name="Oval 82"/>
              <p:cNvSpPr/>
              <p:nvPr/>
            </p:nvSpPr>
            <p:spPr>
              <a:xfrm>
                <a:off x="6274221" y="2113714"/>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8" name="Group 87"/>
            <p:cNvGrpSpPr/>
            <p:nvPr/>
          </p:nvGrpSpPr>
          <p:grpSpPr>
            <a:xfrm>
              <a:off x="4948240" y="1060384"/>
              <a:ext cx="3462016" cy="307777"/>
              <a:chOff x="5365752" y="1060384"/>
              <a:chExt cx="3462016" cy="307777"/>
            </a:xfrm>
          </p:grpSpPr>
          <p:cxnSp>
            <p:nvCxnSpPr>
              <p:cNvPr id="89" name="Straight Connector 88"/>
              <p:cNvCxnSpPr/>
              <p:nvPr/>
            </p:nvCxnSpPr>
            <p:spPr>
              <a:xfrm flipH="1">
                <a:off x="5365752" y="1227006"/>
                <a:ext cx="253999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967901" y="1060384"/>
                <a:ext cx="859867"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Capture</a:t>
                </a:r>
                <a:endParaRPr lang="zh-TW" altLang="en-US" sz="1400" dirty="0" smtClean="0">
                  <a:latin typeface="Cambria Math" pitchFamily="18" charset="0"/>
                  <a:ea typeface="Cambria Math" pitchFamily="18" charset="0"/>
                </a:endParaRPr>
              </a:p>
            </p:txBody>
          </p:sp>
        </p:grpSp>
        <p:grpSp>
          <p:nvGrpSpPr>
            <p:cNvPr id="97" name="Group 96"/>
            <p:cNvGrpSpPr/>
            <p:nvPr/>
          </p:nvGrpSpPr>
          <p:grpSpPr>
            <a:xfrm>
              <a:off x="5432179" y="1993693"/>
              <a:ext cx="2590089" cy="307777"/>
              <a:chOff x="5842777" y="1993693"/>
              <a:chExt cx="2590089" cy="307777"/>
            </a:xfrm>
          </p:grpSpPr>
          <p:cxnSp>
            <p:nvCxnSpPr>
              <p:cNvPr id="98" name="Straight Connector 97"/>
              <p:cNvCxnSpPr/>
              <p:nvPr/>
            </p:nvCxnSpPr>
            <p:spPr>
              <a:xfrm flipH="1">
                <a:off x="5842777" y="2147582"/>
                <a:ext cx="1308985"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104315" y="1993693"/>
                <a:ext cx="1328551"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Stable Circular</a:t>
                </a:r>
                <a:endParaRPr lang="zh-TW" altLang="en-US" sz="1400" dirty="0" smtClean="0">
                  <a:latin typeface="Cambria Math" pitchFamily="18" charset="0"/>
                  <a:ea typeface="Cambria Math" pitchFamily="18" charset="0"/>
                </a:endParaRPr>
              </a:p>
            </p:txBody>
          </p:sp>
          <p:sp>
            <p:nvSpPr>
              <p:cNvPr id="100" name="Oval 99"/>
              <p:cNvSpPr/>
              <p:nvPr/>
            </p:nvSpPr>
            <p:spPr>
              <a:xfrm>
                <a:off x="6274221" y="2113714"/>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17" name="Picture 13" descr="G:\Desktop\Black Hole Astrophysics\Textbook circle\09 Ch7.4\effective_potential_safe.jpg"/>
            <p:cNvPicPr>
              <a:picLocks noChangeAspect="1" noChangeArrowheads="1"/>
            </p:cNvPicPr>
            <p:nvPr/>
          </p:nvPicPr>
          <p:blipFill rotWithShape="1">
            <a:blip r:embed="rId6">
              <a:extLst>
                <a:ext uri="{28A0092B-C50C-407E-A947-70E740481C1C}">
                  <a14:useLocalDpi xmlns:a14="http://schemas.microsoft.com/office/drawing/2010/main" val="0"/>
                </a:ext>
              </a:extLst>
            </a:blip>
            <a:srcRect t="92621"/>
            <a:stretch/>
          </p:blipFill>
          <p:spPr bwMode="auto">
            <a:xfrm>
              <a:off x="4646612" y="2527678"/>
              <a:ext cx="3978275" cy="20712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5" name="Straight Arrow Connector 104"/>
          <p:cNvCxnSpPr/>
          <p:nvPr/>
        </p:nvCxnSpPr>
        <p:spPr>
          <a:xfrm>
            <a:off x="3232612" y="2024677"/>
            <a:ext cx="1855099" cy="2909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99" idx="3"/>
          </p:cNvCxnSpPr>
          <p:nvPr/>
        </p:nvCxnSpPr>
        <p:spPr>
          <a:xfrm flipV="1">
            <a:off x="3859754" y="2366983"/>
            <a:ext cx="2862656" cy="4161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4124924" y="2936983"/>
            <a:ext cx="1216429" cy="26986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4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marginally bound orbit</a:t>
            </a:r>
            <a:endParaRPr lang="zh-TW" altLang="en-US" dirty="0"/>
          </a:p>
        </p:txBody>
      </p:sp>
      <p:grpSp>
        <p:nvGrpSpPr>
          <p:cNvPr id="4" name="Group 3"/>
          <p:cNvGrpSpPr/>
          <p:nvPr/>
        </p:nvGrpSpPr>
        <p:grpSpPr>
          <a:xfrm>
            <a:off x="205231" y="982689"/>
            <a:ext cx="4554522" cy="3171296"/>
            <a:chOff x="4116999" y="3435603"/>
            <a:chExt cx="4554522" cy="3171296"/>
          </a:xfrm>
        </p:grpSpPr>
        <p:pic>
          <p:nvPicPr>
            <p:cNvPr id="11266" name="Picture 2" descr="G:\Desktop\Black Hole Astrophysics\Textbook circle\09 Ch7.4\marginally b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999" y="3435603"/>
              <a:ext cx="4554522" cy="317129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a:stCxn id="23" idx="2"/>
            </p:cNvCxnSpPr>
            <p:nvPr/>
          </p:nvCxnSpPr>
          <p:spPr>
            <a:xfrm>
              <a:off x="4714948" y="3993160"/>
              <a:ext cx="3715986"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6855255" y="3623828"/>
                  <a:ext cx="18162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𝐸</m:t>
                            </m:r>
                          </m:e>
                          <m:sub>
                            <m:r>
                              <a:rPr lang="zh-TW" altLang="en-US">
                                <a:latin typeface="Cambria Math"/>
                              </a:rPr>
                              <m:t>∞</m:t>
                            </m:r>
                          </m:sub>
                        </m:sSub>
                        <m:r>
                          <a:rPr lang="zh-TW" altLang="en-US">
                            <a:latin typeface="Cambria Math"/>
                          </a:rPr>
                          <m:t>=</m:t>
                        </m:r>
                        <m:r>
                          <a:rPr lang="zh-TW" altLang="en-US" i="1">
                            <a:latin typeface="Cambria Math"/>
                          </a:rPr>
                          <m:t>𝐸</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m:oMathPara>
                  </a14:m>
                  <a:endParaRPr lang="zh-TW"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6855255" y="3623828"/>
                  <a:ext cx="1816266" cy="369332"/>
                </a:xfrm>
                <a:prstGeom prst="rect">
                  <a:avLst/>
                </a:prstGeom>
                <a:blipFill rotWithShape="1">
                  <a:blip r:embed="rId4"/>
                  <a:stretch>
                    <a:fillRect/>
                  </a:stretch>
                </a:blipFill>
              </p:spPr>
              <p:txBody>
                <a:bodyPr/>
                <a:lstStyle/>
                <a:p>
                  <a:r>
                    <a:rPr lang="zh-TW" altLang="en-US">
                      <a:noFill/>
                    </a:rPr>
                    <a:t> </a:t>
                  </a:r>
                </a:p>
              </p:txBody>
            </p:sp>
          </mc:Fallback>
        </mc:AlternateContent>
        <p:sp>
          <p:nvSpPr>
            <p:cNvPr id="23" name="Oval 22"/>
            <p:cNvSpPr/>
            <p:nvPr/>
          </p:nvSpPr>
          <p:spPr>
            <a:xfrm>
              <a:off x="4714948" y="3948354"/>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 name="Straight Connector 24"/>
            <p:cNvCxnSpPr/>
            <p:nvPr/>
          </p:nvCxnSpPr>
          <p:spPr>
            <a:xfrm>
              <a:off x="4759753" y="3808494"/>
              <a:ext cx="0" cy="2798405"/>
            </a:xfrm>
            <a:prstGeom prst="line">
              <a:avLst/>
            </a:prstGeom>
            <a:ln w="12700">
              <a:solidFill>
                <a:srgbClr val="0000FF"/>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28"/>
                <p:cNvSpPr/>
                <p:nvPr/>
              </p:nvSpPr>
              <p:spPr>
                <a:xfrm>
                  <a:off x="4714948" y="5971215"/>
                  <a:ext cx="5312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2</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m:oMathPara>
                  </a14:m>
                  <a:endParaRPr lang="zh-TW" alt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4714948" y="5971215"/>
                  <a:ext cx="531236" cy="369332"/>
                </a:xfrm>
                <a:prstGeom prst="rect">
                  <a:avLst/>
                </a:prstGeom>
                <a:blipFill rotWithShape="1">
                  <a:blip r:embed="rId5"/>
                  <a:stretch>
                    <a:fillRect/>
                  </a:stretch>
                </a:blipFill>
              </p:spPr>
              <p:txBody>
                <a:bodyPr/>
                <a:lstStyle/>
                <a:p>
                  <a:r>
                    <a:rPr lang="zh-TW" altLang="en-US">
                      <a:noFill/>
                    </a:rPr>
                    <a:t> </a:t>
                  </a:r>
                </a:p>
              </p:txBody>
            </p:sp>
          </mc:Fallback>
        </mc:AlternateContent>
      </p:grpSp>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2264" y="2754782"/>
            <a:ext cx="7217821" cy="402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568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How stable is the ISCO?</a:t>
            </a:r>
            <a:endParaRPr lang="zh-TW" altLang="en-US" dirty="0"/>
          </a:p>
        </p:txBody>
      </p:sp>
      <p:grpSp>
        <p:nvGrpSpPr>
          <p:cNvPr id="3" name="Group 2"/>
          <p:cNvGrpSpPr/>
          <p:nvPr/>
        </p:nvGrpSpPr>
        <p:grpSpPr>
          <a:xfrm>
            <a:off x="4676195" y="2918879"/>
            <a:ext cx="3978275" cy="2828996"/>
            <a:chOff x="370032" y="3794054"/>
            <a:chExt cx="3978275" cy="2828996"/>
          </a:xfrm>
        </p:grpSpPr>
        <p:pic>
          <p:nvPicPr>
            <p:cNvPr id="4" name="Picture 12" descr="G:\Desktop\Black Hole Astrophysics\Textbook circle\09 Ch7.4\effective_potential_IS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32" y="3794054"/>
              <a:ext cx="3978275" cy="2828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a:off x="1120332" y="5494790"/>
              <a:ext cx="759204"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039188" y="5451974"/>
              <a:ext cx="89611" cy="89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TextBox 6"/>
            <p:cNvSpPr txBox="1"/>
            <p:nvPr/>
          </p:nvSpPr>
          <p:spPr>
            <a:xfrm>
              <a:off x="1994559" y="5340901"/>
              <a:ext cx="2006631"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1 Circular orbit solution </a:t>
              </a:r>
              <a:endParaRPr lang="zh-TW" altLang="en-US" sz="1400" dirty="0" smtClean="0">
                <a:latin typeface="Cambria Math" pitchFamily="18" charset="0"/>
                <a:ea typeface="Cambria Math" pitchFamily="18" charset="0"/>
              </a:endParaRPr>
            </a:p>
          </p:txBody>
        </p:sp>
        <p:sp>
          <p:nvSpPr>
            <p:cNvPr id="8" name="TextBox 7"/>
            <p:cNvSpPr txBox="1"/>
            <p:nvPr/>
          </p:nvSpPr>
          <p:spPr>
            <a:xfrm>
              <a:off x="3204594" y="4297558"/>
              <a:ext cx="859867" cy="307777"/>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Capture</a:t>
              </a:r>
              <a:endParaRPr lang="zh-TW" altLang="en-US" sz="1400" dirty="0" smtClean="0">
                <a:latin typeface="Cambria Math" pitchFamily="18" charset="0"/>
                <a:ea typeface="Cambria Math" pitchFamily="18" charset="0"/>
              </a:endParaRPr>
            </a:p>
          </p:txBody>
        </p:sp>
        <p:cxnSp>
          <p:nvCxnSpPr>
            <p:cNvPr id="9" name="Straight Connector 8"/>
            <p:cNvCxnSpPr/>
            <p:nvPr/>
          </p:nvCxnSpPr>
          <p:spPr>
            <a:xfrm flipH="1">
              <a:off x="801863" y="4451447"/>
              <a:ext cx="2402731"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TextBox 9"/>
              <p:cNvSpPr txBox="1"/>
              <p:nvPr/>
            </p:nvSpPr>
            <p:spPr>
              <a:xfrm>
                <a:off x="2133320" y="989900"/>
                <a:ext cx="5085751" cy="816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m:rPr>
                                      <m:sty m:val="p"/>
                                    </m:rPr>
                                    <a:rPr lang="zh-TW" altLang="en-US">
                                      <a:latin typeface="Cambria Math"/>
                                    </a:rPr>
                                    <m:t>dr</m:t>
                                  </m:r>
                                </m:num>
                                <m:den>
                                  <m:r>
                                    <a:rPr lang="zh-TW" altLang="en-US" i="1">
                                      <a:latin typeface="Cambria Math"/>
                                    </a:rPr>
                                    <m:t>𝑐</m:t>
                                  </m:r>
                                  <m:r>
                                    <a:rPr lang="zh-TW" altLang="en-US">
                                      <a:latin typeface="Cambria Math"/>
                                    </a:rPr>
                                    <m:t>⁢</m:t>
                                  </m:r>
                                  <m:r>
                                    <m:rPr>
                                      <m:sty m:val="p"/>
                                    </m:rPr>
                                    <a:rPr lang="zh-TW" altLang="en-US">
                                      <a:latin typeface="Cambria Math"/>
                                    </a:rPr>
                                    <m:t>dτ</m:t>
                                  </m:r>
                                </m:den>
                              </m:f>
                            </m:e>
                          </m:d>
                        </m:e>
                        <m:sup>
                          <m:r>
                            <a:rPr lang="zh-TW" altLang="en-US">
                              <a:latin typeface="Cambria Math"/>
                            </a:rPr>
                            <m:t>2</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𝐸</m:t>
                                  </m:r>
                                </m:num>
                                <m:den>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den>
                              </m:f>
                            </m:e>
                          </m:d>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r>
                                <a:rPr lang="zh-TW" altLang="en-US">
                                  <a:latin typeface="Cambria Math"/>
                                </a:rPr>
                                <m:t>1</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𝐿</m:t>
                                      </m:r>
                                    </m:num>
                                    <m:den>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r>
                                        <a:rPr lang="zh-TW" altLang="en-US" i="1">
                                          <a:latin typeface="Cambria Math"/>
                                        </a:rPr>
                                        <m:t>𝑐</m:t>
                                      </m:r>
                                    </m:den>
                                  </m:f>
                                </m:e>
                              </m:d>
                            </m:e>
                            <m:sup>
                              <m:r>
                                <a:rPr lang="zh-TW" altLang="en-US">
                                  <a:latin typeface="Cambria Math"/>
                                </a:rPr>
                                <m:t>2</m:t>
                              </m:r>
                            </m:sup>
                          </m:sSup>
                        </m:e>
                      </m:d>
                    </m:oMath>
                  </m:oMathPara>
                </a14:m>
                <a:endParaRPr lang="zh-TW"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133320" y="989900"/>
                <a:ext cx="5085751" cy="816121"/>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3124" y="1730520"/>
                <a:ext cx="8546141" cy="1154803"/>
              </a:xfrm>
              <a:prstGeom prst="rect">
                <a:avLst/>
              </a:prstGeom>
              <a:noFill/>
            </p:spPr>
            <p:txBody>
              <a:bodyPr wrap="square" rtlCol="0">
                <a:spAutoFit/>
              </a:bodyPr>
              <a:lstStyle/>
              <a:p>
                <a:r>
                  <a:rPr lang="en-US" altLang="zh-TW" dirty="0" smtClean="0">
                    <a:latin typeface="Cambria Math" pitchFamily="18" charset="0"/>
                    <a:ea typeface="Cambria Math" pitchFamily="18" charset="0"/>
                  </a:rPr>
                  <a:t>Taking the </a:t>
                </a:r>
                <a:r>
                  <a:rPr lang="en-US" altLang="zh-TW" dirty="0" err="1" smtClean="0">
                    <a:latin typeface="Cambria Math" pitchFamily="18" charset="0"/>
                    <a:ea typeface="Cambria Math" pitchFamily="18" charset="0"/>
                  </a:rPr>
                  <a:t>derivating</a:t>
                </a:r>
                <a:r>
                  <a:rPr lang="en-US" altLang="zh-TW" dirty="0" smtClean="0">
                    <a:latin typeface="Cambria Math" pitchFamily="18" charset="0"/>
                    <a:ea typeface="Cambria Math" pitchFamily="18" charset="0"/>
                  </a:rPr>
                  <a:t> w.r.t proper time on both sides, we get the force equation </a:t>
                </a:r>
                <a14:m>
                  <m:oMath xmlns:m="http://schemas.openxmlformats.org/officeDocument/2006/math">
                    <m:f>
                      <m:fPr>
                        <m:ctrlPr>
                          <a:rPr lang="zh-TW" altLang="en-US" i="1">
                            <a:latin typeface="Cambria Math"/>
                          </a:rPr>
                        </m:ctrlPr>
                      </m:fPr>
                      <m:num>
                        <m:r>
                          <a:rPr lang="zh-TW" altLang="en-US">
                            <a:latin typeface="Cambria Math"/>
                          </a:rPr>
                          <m:t>1</m:t>
                        </m:r>
                      </m:num>
                      <m:den>
                        <m:r>
                          <a:rPr lang="zh-TW" altLang="en-US" i="1">
                            <a:latin typeface="Cambria Math"/>
                          </a:rPr>
                          <m:t>𝑐</m:t>
                        </m:r>
                      </m:den>
                    </m:f>
                    <m:r>
                      <a:rPr lang="zh-TW" altLang="en-US">
                        <a:latin typeface="Cambria Math"/>
                      </a:rPr>
                      <m:t>⁢</m:t>
                    </m:r>
                    <m:f>
                      <m:fPr>
                        <m:ctrlPr>
                          <a:rPr lang="zh-TW" altLang="en-US" i="1">
                            <a:latin typeface="Cambria Math"/>
                          </a:rPr>
                        </m:ctrlPr>
                      </m:fPr>
                      <m:num>
                        <m:sSup>
                          <m:sSupPr>
                            <m:ctrlPr>
                              <a:rPr lang="zh-TW" altLang="en-US" i="1">
                                <a:latin typeface="Cambria Math"/>
                              </a:rPr>
                            </m:ctrlPr>
                          </m:sSupPr>
                          <m:e>
                            <m:r>
                              <a:rPr lang="zh-TW" altLang="en-US" i="1">
                                <a:latin typeface="Cambria Math"/>
                              </a:rPr>
                              <m:t>𝑑</m:t>
                            </m:r>
                          </m:e>
                          <m:sup>
                            <m:r>
                              <a:rPr lang="zh-TW" altLang="en-US">
                                <a:latin typeface="Cambria Math"/>
                              </a:rPr>
                              <m:t>2</m:t>
                            </m:r>
                          </m:sup>
                        </m:sSup>
                        <m:r>
                          <a:rPr lang="zh-TW" altLang="en-US">
                            <a:latin typeface="Cambria Math"/>
                          </a:rPr>
                          <m:t>⁢</m:t>
                        </m:r>
                        <m:r>
                          <a:rPr lang="zh-TW" altLang="en-US" i="1">
                            <a:latin typeface="Cambria Math"/>
                          </a:rPr>
                          <m:t>𝑟</m:t>
                        </m:r>
                      </m:num>
                      <m:den>
                        <m:sSup>
                          <m:sSupPr>
                            <m:ctrlPr>
                              <a:rPr lang="zh-TW" altLang="en-US" i="1">
                                <a:latin typeface="Cambria Math"/>
                              </a:rPr>
                            </m:ctrlPr>
                          </m:sSupPr>
                          <m:e>
                            <m:r>
                              <m:rPr>
                                <m:sty m:val="p"/>
                              </m:rPr>
                              <a:rPr lang="zh-TW" altLang="en-US">
                                <a:latin typeface="Cambria Math"/>
                              </a:rPr>
                              <m:t>dτ</m:t>
                            </m:r>
                          </m:e>
                          <m:sup>
                            <m:r>
                              <a:rPr lang="zh-TW" altLang="en-US">
                                <a:latin typeface="Cambria Math"/>
                              </a:rPr>
                              <m:t>2</m:t>
                            </m:r>
                          </m:sup>
                        </m:sSup>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d>
                      <m:dPr>
                        <m:begChr m:val=""/>
                        <m:endChr m:val="]"/>
                        <m:ctrlPr>
                          <a:rPr lang="zh-TW" altLang="en-US" i="1">
                            <a:latin typeface="Cambria Math"/>
                          </a:rPr>
                        </m:ctrlPr>
                      </m:dPr>
                      <m:e>
                        <m:f>
                          <m:fPr>
                            <m:ctrlPr>
                              <a:rPr lang="zh-TW" altLang="en-US" i="1">
                                <a:latin typeface="Cambria Math"/>
                              </a:rPr>
                            </m:ctrlPr>
                          </m:fPr>
                          <m:num>
                            <m:r>
                              <a:rPr lang="zh-TW" altLang="en-US" i="1">
                                <a:latin typeface="Cambria Math"/>
                              </a:rPr>
                              <m:t>𝑑</m:t>
                            </m:r>
                          </m:num>
                          <m:den>
                            <m:r>
                              <m:rPr>
                                <m:sty m:val="p"/>
                              </m:rPr>
                              <a:rPr lang="zh-TW" altLang="en-US">
                                <a:latin typeface="Cambria Math"/>
                              </a:rPr>
                              <m:t>dr</m:t>
                            </m:r>
                          </m:den>
                        </m:f>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r>
                                  <a:rPr lang="zh-TW" altLang="en-US">
                                    <a:latin typeface="Cambria Math"/>
                                  </a:rPr>
                                  <m:t>1</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𝐿</m:t>
                                        </m:r>
                                      </m:num>
                                      <m:den>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r>
                                          <a:rPr lang="zh-TW" altLang="en-US" i="1">
                                            <a:latin typeface="Cambria Math"/>
                                          </a:rPr>
                                          <m:t>𝑐</m:t>
                                        </m:r>
                                      </m:den>
                                    </m:f>
                                  </m:e>
                                </m:d>
                              </m:e>
                              <m:sup>
                                <m:r>
                                  <a:rPr lang="zh-TW" altLang="en-US">
                                    <a:latin typeface="Cambria Math"/>
                                  </a:rPr>
                                  <m:t>2</m:t>
                                </m:r>
                              </m:sup>
                            </m:sSup>
                          </m:e>
                        </m:d>
                      </m:e>
                    </m:d>
                  </m:oMath>
                </a14:m>
                <a:r>
                  <a:rPr lang="zh-TW" altLang="en-US" dirty="0" smtClean="0"/>
                  <a:t> </a:t>
                </a:r>
                <a:r>
                  <a:rPr lang="en-US" altLang="zh-TW" dirty="0" smtClean="0"/>
                  <a:t>which is analogous to </a:t>
                </a:r>
                <a14:m>
                  <m:oMath xmlns:m="http://schemas.openxmlformats.org/officeDocument/2006/math">
                    <m:f>
                      <m:fPr>
                        <m:ctrlPr>
                          <a:rPr lang="zh-TW" altLang="en-US" i="1">
                            <a:latin typeface="Cambria Math"/>
                          </a:rPr>
                        </m:ctrlPr>
                      </m:fPr>
                      <m:num>
                        <m:sSup>
                          <m:sSupPr>
                            <m:ctrlPr>
                              <a:rPr lang="zh-TW" altLang="en-US" i="1">
                                <a:latin typeface="Cambria Math"/>
                              </a:rPr>
                            </m:ctrlPr>
                          </m:sSupPr>
                          <m:e>
                            <m:r>
                              <a:rPr lang="zh-TW" altLang="en-US" i="1">
                                <a:latin typeface="Cambria Math"/>
                              </a:rPr>
                              <m:t>𝑑</m:t>
                            </m:r>
                          </m:e>
                          <m:sup>
                            <m:r>
                              <a:rPr lang="zh-TW" altLang="en-US">
                                <a:latin typeface="Cambria Math"/>
                              </a:rPr>
                              <m:t>2</m:t>
                            </m:r>
                          </m:sup>
                        </m:sSup>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𝑟</m:t>
                            </m:r>
                          </m:e>
                        </m:groupChr>
                      </m:num>
                      <m:den>
                        <m:sSup>
                          <m:sSupPr>
                            <m:ctrlPr>
                              <a:rPr lang="zh-TW" altLang="en-US" i="1">
                                <a:latin typeface="Cambria Math"/>
                              </a:rPr>
                            </m:ctrlPr>
                          </m:sSupPr>
                          <m:e>
                            <m:r>
                              <m:rPr>
                                <m:sty m:val="p"/>
                              </m:rPr>
                              <a:rPr lang="zh-TW" altLang="en-US">
                                <a:latin typeface="Cambria Math"/>
                              </a:rPr>
                              <m:t>dt</m:t>
                            </m:r>
                          </m:e>
                          <m:sup>
                            <m:r>
                              <a:rPr lang="zh-TW" altLang="en-US">
                                <a:latin typeface="Cambria Math"/>
                              </a:rPr>
                              <m:t>2</m:t>
                            </m:r>
                          </m:sup>
                        </m:sSup>
                      </m:den>
                    </m:f>
                    <m:r>
                      <a:rPr lang="zh-TW" altLang="en-US">
                        <a:latin typeface="Cambria Math"/>
                      </a:rPr>
                      <m:t>=</m:t>
                    </m:r>
                    <m:f>
                      <m:fPr>
                        <m:ctrlPr>
                          <a:rPr lang="zh-TW" altLang="en-US" i="1">
                            <a:latin typeface="Cambria Math"/>
                          </a:rPr>
                        </m:ctrlPr>
                      </m:fPr>
                      <m:num>
                        <m:groupChr>
                          <m:groupChrPr>
                            <m:chr m:val="⇀"/>
                            <m:pos m:val="top"/>
                            <m:vertJc m:val="bot"/>
                            <m:ctrlPr>
                              <a:rPr lang="zh-TW" altLang="en-US" i="1">
                                <a:latin typeface="Cambria Math"/>
                              </a:rPr>
                            </m:ctrlPr>
                          </m:groupChrPr>
                          <m:e>
                            <m:r>
                              <a:rPr lang="zh-TW" altLang="en-US" i="1">
                                <a:latin typeface="Cambria Math"/>
                              </a:rPr>
                              <m:t>𝐹</m:t>
                            </m:r>
                          </m:e>
                        </m:groupChr>
                      </m:num>
                      <m:den>
                        <m:r>
                          <a:rPr lang="zh-TW" altLang="en-US" i="1">
                            <a:latin typeface="Cambria Math"/>
                          </a:rPr>
                          <m:t>𝑚</m:t>
                        </m:r>
                      </m:den>
                    </m:f>
                    <m:r>
                      <a:rPr lang="zh-TW" altLang="en-US">
                        <a:latin typeface="Cambria Math"/>
                      </a:rPr>
                      <m:t>=−</m:t>
                    </m:r>
                    <m:groupChr>
                      <m:groupChrPr>
                        <m:chr m:val="⇀"/>
                        <m:pos m:val="top"/>
                        <m:vertJc m:val="bot"/>
                        <m:ctrlPr>
                          <a:rPr lang="zh-TW" altLang="en-US" i="1">
                            <a:latin typeface="Cambria Math"/>
                          </a:rPr>
                        </m:ctrlPr>
                      </m:groupChrPr>
                      <m:e>
                        <m:r>
                          <a:rPr lang="zh-TW" altLang="en-US">
                            <a:latin typeface="Cambria Math"/>
                          </a:rPr>
                          <m:t>𝛻</m:t>
                        </m:r>
                      </m:e>
                    </m:groupChr>
                    <m:r>
                      <a:rPr lang="zh-TW" altLang="en-US" i="1">
                        <a:latin typeface="Cambria Math"/>
                      </a:rPr>
                      <m:t>𝑉</m:t>
                    </m:r>
                  </m:oMath>
                </a14:m>
                <a:r>
                  <a:rPr lang="zh-TW" altLang="en-US" dirty="0" smtClean="0"/>
                  <a:t> </a:t>
                </a:r>
                <a:r>
                  <a:rPr lang="en-US" altLang="zh-TW" dirty="0" smtClean="0"/>
                  <a:t>in Classical Physics.</a:t>
                </a:r>
                <a:endParaRPr lang="zh-TW"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03124" y="1730520"/>
                <a:ext cx="8546141" cy="1154803"/>
              </a:xfrm>
              <a:prstGeom prst="rect">
                <a:avLst/>
              </a:prstGeom>
              <a:blipFill rotWithShape="1">
                <a:blip r:embed="rId4"/>
                <a:stretch>
                  <a:fillRect l="-571" t="-3175" b="-7937"/>
                </a:stretch>
              </a:blipFill>
            </p:spPr>
            <p:txBody>
              <a:bodyPr/>
              <a:lstStyle/>
              <a:p>
                <a:r>
                  <a:rPr lang="zh-TW" altLang="en-US">
                    <a:noFill/>
                  </a:rPr>
                  <a:t> </a:t>
                </a:r>
              </a:p>
            </p:txBody>
          </p:sp>
        </mc:Fallback>
      </mc:AlternateContent>
      <p:pic>
        <p:nvPicPr>
          <p:cNvPr id="12290" name="Picture 2" descr="G:\Desktop\Black Hole Astrophysics\Textbook circle\09 Ch7.4\Force_at_ISC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199" y="2918879"/>
            <a:ext cx="4117676" cy="28289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44382" y="5674449"/>
            <a:ext cx="8604883"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ISCO is the double root solution, it is at the same time the stable and unstable circular orbit. Unfortunately for particles flying about the black hole, the result is simply that it is unstable! Any perturbation toward the black hole and the particle would have to say goodbye to the rest of the outside universe!</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326694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500"/>
                                        <p:tgtEl>
                                          <p:spTgt spid="12290"/>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Observational evidence of the ISCO?</a:t>
            </a:r>
            <a:endParaRPr lang="zh-TW" altLang="en-US" dirty="0"/>
          </a:p>
        </p:txBody>
      </p:sp>
      <p:sp>
        <p:nvSpPr>
          <p:cNvPr id="3" name="Rectangle 2"/>
          <p:cNvSpPr/>
          <p:nvPr/>
        </p:nvSpPr>
        <p:spPr>
          <a:xfrm>
            <a:off x="116114" y="1037272"/>
            <a:ext cx="8810172" cy="923330"/>
          </a:xfrm>
          <a:prstGeom prst="rect">
            <a:avLst/>
          </a:prstGeom>
        </p:spPr>
        <p:txBody>
          <a:bodyPr wrap="square">
            <a:spAutoFit/>
          </a:bodyPr>
          <a:lstStyle/>
          <a:p>
            <a:pPr algn="ctr"/>
            <a:r>
              <a:rPr lang="en-US" altLang="zh-TW" dirty="0"/>
              <a:t>Resolving the Jet-Launch Region of the M87 Supermassive Black </a:t>
            </a:r>
            <a:r>
              <a:rPr lang="en-US" altLang="zh-TW" dirty="0" smtClean="0"/>
              <a:t>Hole</a:t>
            </a:r>
            <a:r>
              <a:rPr lang="zh-TW" altLang="en-US" dirty="0"/>
              <a:t> </a:t>
            </a:r>
            <a:r>
              <a:rPr lang="en-US" altLang="zh-TW" dirty="0" smtClean="0"/>
              <a:t>, </a:t>
            </a:r>
          </a:p>
          <a:p>
            <a:pPr algn="ctr"/>
            <a:r>
              <a:rPr lang="en-US" altLang="zh-TW" dirty="0" smtClean="0">
                <a:latin typeface="Cambria Math" pitchFamily="18" charset="0"/>
                <a:ea typeface="Cambria Math" pitchFamily="18" charset="0"/>
              </a:rPr>
              <a:t>Science </a:t>
            </a:r>
            <a:r>
              <a:rPr lang="en-US" altLang="zh-TW" dirty="0">
                <a:latin typeface="Cambria Math" pitchFamily="18" charset="0"/>
                <a:ea typeface="Cambria Math" pitchFamily="18" charset="0"/>
              </a:rPr>
              <a:t>338, 355 (2012)</a:t>
            </a:r>
            <a:endParaRPr lang="zh-TW" altLang="en-US" dirty="0">
              <a:latin typeface="Cambria Math" pitchFamily="18" charset="0"/>
              <a:ea typeface="Cambria Math" pitchFamily="18" charset="0"/>
            </a:endParaRPr>
          </a:p>
          <a:p>
            <a:pPr algn="ctr"/>
            <a:endParaRPr lang="zh-TW"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022" y="1713300"/>
            <a:ext cx="5194749" cy="5012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568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546" y="275773"/>
            <a:ext cx="7246711" cy="34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681" y="3900943"/>
            <a:ext cx="3371033" cy="76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2005588" y="4953233"/>
                <a:ext cx="5245217" cy="16144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bSup>
                                <m:sSubSupPr>
                                  <m:ctrlPr>
                                    <a:rPr lang="zh-TW" altLang="en-US" i="1">
                                      <a:latin typeface="Cambria Math"/>
                                    </a:rPr>
                                  </m:ctrlPr>
                                </m:sSubSupPr>
                                <m:e>
                                  <m:r>
                                    <a:rPr lang="zh-TW" altLang="en-US" i="1">
                                      <a:latin typeface="Cambria Math"/>
                                    </a:rPr>
                                    <m:t>𝑔</m:t>
                                  </m:r>
                                </m:e>
                                <m:sub>
                                  <m:r>
                                    <m:rPr>
                                      <m:sty m:val="p"/>
                                    </m:rPr>
                                    <a:rPr lang="zh-TW" altLang="en-US">
                                      <a:latin typeface="Cambria Math"/>
                                    </a:rPr>
                                    <m:t>HP</m:t>
                                  </m:r>
                                </m:sub>
                                <m:sup>
                                  <m:r>
                                    <m:rPr>
                                      <m:sty m:val="p"/>
                                    </m:rPr>
                                    <a:rPr lang="zh-TW" altLang="en-US">
                                      <a:latin typeface="Cambria Math"/>
                                    </a:rPr>
                                    <m:t>Sch</m:t>
                                  </m:r>
                                </m:sup>
                              </m:sSubSup>
                            </m:e>
                          </m:d>
                        </m:e>
                        <m:sub>
                          <m:r>
                            <m:rPr>
                              <m:sty m:val="p"/>
                            </m:rPr>
                            <a:rPr lang="zh-TW" altLang="en-US">
                              <a:latin typeface="Cambria Math"/>
                            </a:rPr>
                            <m:t>αβ</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e>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r>
                                  <a:rPr lang="zh-TW" altLang="en-US">
                                    <a:latin typeface="Cambria Math"/>
                                  </a:rPr>
                                  <m:t>⁢</m:t>
                                </m:r>
                                <m:r>
                                  <a:rPr lang="zh-TW" altLang="en-US" i="1">
                                    <a:latin typeface="Cambria Math"/>
                                  </a:rPr>
                                  <m:t>𝑐</m:t>
                                </m:r>
                              </m:e>
                              <m:e>
                                <m:r>
                                  <a:rPr lang="zh-TW" altLang="en-US">
                                    <a:latin typeface="Cambria Math"/>
                                  </a:rPr>
                                  <m:t>0</m:t>
                                </m:r>
                              </m:e>
                              <m:e>
                                <m:r>
                                  <a:rPr lang="zh-TW" altLang="en-US">
                                    <a:latin typeface="Cambria Math"/>
                                  </a:rPr>
                                  <m:t>0</m:t>
                                </m:r>
                              </m:e>
                            </m:mr>
                            <m:mr>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r>
                                  <a:rPr lang="zh-TW" altLang="en-US">
                                    <a:latin typeface="Cambria Math"/>
                                  </a:rPr>
                                  <m:t>⁢</m:t>
                                </m:r>
                                <m:r>
                                  <a:rPr lang="zh-TW" altLang="en-US" i="1">
                                    <a:latin typeface="Cambria Math"/>
                                  </a:rPr>
                                  <m:t>𝑐</m:t>
                                </m:r>
                              </m:e>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e>
                            </m:mr>
                          </m:m>
                        </m:e>
                      </m:d>
                    </m:oMath>
                  </m:oMathPara>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005588" y="4953233"/>
                <a:ext cx="5245217" cy="1614481"/>
              </a:xfrm>
              <a:prstGeom prst="rect">
                <a:avLst/>
              </a:prstGeom>
              <a:blipFill rotWithShape="1">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13568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The Horizon-Penetrating coordinates</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197715" y="1320837"/>
                <a:ext cx="5471561" cy="18577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bSup>
                                <m:sSubSupPr>
                                  <m:ctrlPr>
                                    <a:rPr lang="zh-TW" altLang="en-US" i="1">
                                      <a:latin typeface="Cambria Math"/>
                                    </a:rPr>
                                  </m:ctrlPr>
                                </m:sSubSupPr>
                                <m:e>
                                  <m:r>
                                    <a:rPr lang="zh-TW" altLang="en-US" i="1">
                                      <a:latin typeface="Cambria Math"/>
                                    </a:rPr>
                                    <m:t>𝑔</m:t>
                                  </m:r>
                                </m:e>
                                <m:sub>
                                  <m:r>
                                    <m:rPr>
                                      <m:sty m:val="p"/>
                                    </m:rPr>
                                    <a:rPr lang="zh-TW" altLang="en-US">
                                      <a:latin typeface="Cambria Math"/>
                                    </a:rPr>
                                    <m:t>SH</m:t>
                                  </m:r>
                                </m:sub>
                                <m:sup>
                                  <m:r>
                                    <m:rPr>
                                      <m:sty m:val="p"/>
                                    </m:rPr>
                                    <a:rPr lang="zh-TW" altLang="en-US">
                                      <a:latin typeface="Cambria Math"/>
                                    </a:rPr>
                                    <m:t>Sch</m:t>
                                  </m:r>
                                </m:sup>
                              </m:sSubSup>
                            </m:e>
                          </m:d>
                        </m:e>
                        <m:sub>
                          <m:r>
                            <m:rPr>
                              <m:sty m:val="p"/>
                            </m:rPr>
                            <a:rPr lang="zh-TW" altLang="en-US">
                              <a:latin typeface="Cambria Math"/>
                            </a:rPr>
                            <m:t>αβ</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f>
                                  <m:fPr>
                                    <m:ctrlPr>
                                      <a:rPr lang="zh-TW" altLang="en-US" i="1">
                                        <a:latin typeface="Cambria Math"/>
                                      </a:rPr>
                                    </m:ctrlPr>
                                  </m:fPr>
                                  <m:num>
                                    <m:r>
                                      <a:rPr lang="zh-TW" altLang="en-US">
                                        <a:latin typeface="Cambria Math"/>
                                      </a:rPr>
                                      <m:t>1</m:t>
                                    </m:r>
                                  </m:num>
                                  <m:den>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den>
                                </m:f>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e>
                            </m:mr>
                          </m:m>
                        </m:e>
                      </m:d>
                    </m:oMath>
                  </m:oMathPara>
                </a14:m>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97715" y="1320837"/>
                <a:ext cx="5471561" cy="1857753"/>
              </a:xfrm>
              <a:prstGeom prst="rect">
                <a:avLst/>
              </a:prstGeom>
              <a:blipFill rotWithShape="1">
                <a:blip r:embed="rId2"/>
                <a:stretch>
                  <a:fillRect/>
                </a:stretch>
              </a:blipFill>
            </p:spPr>
            <p:txBody>
              <a:bodyPr/>
              <a:lstStyle/>
              <a:p>
                <a:r>
                  <a:rPr lang="zh-TW" altLang="en-US">
                    <a:noFill/>
                  </a:rPr>
                  <a:t> </a:t>
                </a:r>
              </a:p>
            </p:txBody>
          </p:sp>
        </mc:Fallback>
      </mc:AlternateContent>
      <p:sp>
        <p:nvSpPr>
          <p:cNvPr id="5" name="TextBox 4"/>
          <p:cNvSpPr txBox="1"/>
          <p:nvPr/>
        </p:nvSpPr>
        <p:spPr>
          <a:xfrm>
            <a:off x="1277257" y="5849257"/>
            <a:ext cx="184731" cy="369332"/>
          </a:xfrm>
          <a:prstGeom prst="rect">
            <a:avLst/>
          </a:prstGeom>
          <a:noFill/>
        </p:spPr>
        <p:txBody>
          <a:bodyPr wrap="none" rtlCol="0">
            <a:spAutoFit/>
          </a:bodyPr>
          <a:lstStyle/>
          <a:p>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1729942" y="3245808"/>
                <a:ext cx="5245217" cy="16144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bSup>
                                <m:sSubSupPr>
                                  <m:ctrlPr>
                                    <a:rPr lang="zh-TW" altLang="en-US" i="1">
                                      <a:latin typeface="Cambria Math"/>
                                    </a:rPr>
                                  </m:ctrlPr>
                                </m:sSubSupPr>
                                <m:e>
                                  <m:r>
                                    <a:rPr lang="zh-TW" altLang="en-US" i="1">
                                      <a:latin typeface="Cambria Math"/>
                                    </a:rPr>
                                    <m:t>𝑔</m:t>
                                  </m:r>
                                </m:e>
                                <m:sub>
                                  <m:r>
                                    <m:rPr>
                                      <m:sty m:val="p"/>
                                    </m:rPr>
                                    <a:rPr lang="zh-TW" altLang="en-US">
                                      <a:latin typeface="Cambria Math"/>
                                    </a:rPr>
                                    <m:t>HP</m:t>
                                  </m:r>
                                </m:sub>
                                <m:sup>
                                  <m:r>
                                    <m:rPr>
                                      <m:sty m:val="p"/>
                                    </m:rPr>
                                    <a:rPr lang="zh-TW" altLang="en-US">
                                      <a:latin typeface="Cambria Math"/>
                                    </a:rPr>
                                    <m:t>Sch</m:t>
                                  </m:r>
                                </m:sup>
                              </m:sSubSup>
                            </m:e>
                          </m:d>
                        </m:e>
                        <m:sub>
                          <m:r>
                            <m:rPr>
                              <m:sty m:val="p"/>
                            </m:rPr>
                            <a:rPr lang="zh-TW" altLang="en-US">
                              <a:latin typeface="Cambria Math"/>
                            </a:rPr>
                            <m:t>αβ</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e>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r>
                                  <a:rPr lang="zh-TW" altLang="en-US">
                                    <a:latin typeface="Cambria Math"/>
                                  </a:rPr>
                                  <m:t>⁢</m:t>
                                </m:r>
                                <m:r>
                                  <a:rPr lang="zh-TW" altLang="en-US" i="1">
                                    <a:latin typeface="Cambria Math"/>
                                  </a:rPr>
                                  <m:t>𝑐</m:t>
                                </m:r>
                              </m:e>
                              <m:e>
                                <m:r>
                                  <a:rPr lang="zh-TW" altLang="en-US">
                                    <a:latin typeface="Cambria Math"/>
                                  </a:rPr>
                                  <m:t>0</m:t>
                                </m:r>
                              </m:e>
                              <m:e>
                                <m:r>
                                  <a:rPr lang="zh-TW" altLang="en-US">
                                    <a:latin typeface="Cambria Math"/>
                                  </a:rPr>
                                  <m:t>0</m:t>
                                </m:r>
                              </m:e>
                            </m:mr>
                            <m:mr>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r>
                                  <a:rPr lang="zh-TW" altLang="en-US">
                                    <a:latin typeface="Cambria Math"/>
                                  </a:rPr>
                                  <m:t>⁢</m:t>
                                </m:r>
                                <m:r>
                                  <a:rPr lang="zh-TW" altLang="en-US" i="1">
                                    <a:latin typeface="Cambria Math"/>
                                  </a:rPr>
                                  <m:t>𝑐</m:t>
                                </m:r>
                              </m:e>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e>
                            </m:mr>
                          </m:m>
                        </m:e>
                      </m:d>
                    </m:oMath>
                  </m:oMathPara>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729942" y="3245808"/>
                <a:ext cx="5245217" cy="1614481"/>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75226" y="1349864"/>
                <a:ext cx="2410340" cy="6135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zh-TW" altLang="en-US">
                          <a:latin typeface="Cambria Math"/>
                        </a:rPr>
                        <m:t>dt</m:t>
                      </m:r>
                      <m:r>
                        <a:rPr lang="zh-TW" altLang="en-US">
                          <a:latin typeface="Cambria Math"/>
                        </a:rPr>
                        <m:t>′=</m:t>
                      </m:r>
                      <m:r>
                        <m:rPr>
                          <m:sty m:val="p"/>
                        </m:rPr>
                        <a:rPr lang="zh-TW" altLang="en-US">
                          <a:latin typeface="Cambria Math"/>
                        </a:rPr>
                        <m:t>dt</m:t>
                      </m:r>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𝑐</m:t>
                          </m:r>
                          <m:r>
                            <a:rPr lang="zh-TW" altLang="en-US">
                              <a:latin typeface="Cambria Math"/>
                            </a:rPr>
                            <m:t>⁢</m:t>
                          </m:r>
                          <m:d>
                            <m:dPr>
                              <m:ctrlPr>
                                <a:rPr lang="zh-TW" altLang="en-US" i="1">
                                  <a:latin typeface="Cambria Math"/>
                                </a:rPr>
                              </m:ctrlPr>
                            </m:dPr>
                            <m:e>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e>
                          </m:d>
                        </m:den>
                      </m:f>
                      <m:r>
                        <a:rPr lang="zh-TW" altLang="en-US">
                          <a:latin typeface="Cambria Math"/>
                        </a:rPr>
                        <m:t>⁢</m:t>
                      </m:r>
                      <m:r>
                        <m:rPr>
                          <m:sty m:val="p"/>
                        </m:rPr>
                        <a:rPr lang="zh-TW" altLang="en-US">
                          <a:latin typeface="Cambria Math"/>
                        </a:rPr>
                        <m:t>dr</m:t>
                      </m:r>
                    </m:oMath>
                  </m:oMathPara>
                </a14:m>
                <a:endParaRPr lang="zh-TW"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275226" y="1349864"/>
                <a:ext cx="2410340" cy="613501"/>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669276" y="2090058"/>
                <a:ext cx="3234219" cy="8445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sSup>
                            <m:sSupPr>
                              <m:ctrlPr>
                                <a:rPr lang="zh-TW" altLang="en-US" i="1">
                                  <a:latin typeface="Cambria Math"/>
                                </a:rPr>
                              </m:ctrlPr>
                            </m:sSupPr>
                            <m:e>
                              <m:r>
                                <a:rPr lang="zh-TW" altLang="en-US" i="1">
                                  <a:latin typeface="Cambria Math"/>
                                </a:rPr>
                                <m:t>𝛬</m:t>
                              </m:r>
                            </m:e>
                            <m:sup>
                              <m:r>
                                <m:rPr>
                                  <m:sty m:val="p"/>
                                </m:rPr>
                                <a:rPr lang="zh-TW" altLang="en-US">
                                  <a:latin typeface="Cambria Math"/>
                                </a:rPr>
                                <m:t>HP</m:t>
                              </m:r>
                              <m:r>
                                <a:rPr lang="zh-TW" altLang="en-US">
                                  <a:latin typeface="Cambria Math"/>
                                </a:rPr>
                                <m:t>⁢</m:t>
                              </m:r>
                              <m:d>
                                <m:dPr>
                                  <m:ctrlPr>
                                    <a:rPr lang="zh-TW" altLang="en-US" i="1">
                                      <a:latin typeface="Cambria Math"/>
                                    </a:rPr>
                                  </m:ctrlPr>
                                </m:dPr>
                                <m:e>
                                  <m:r>
                                    <a:rPr lang="zh-TW" altLang="en-US" i="1">
                                      <a:latin typeface="Cambria Math"/>
                                    </a:rPr>
                                    <m:t>𝛼</m:t>
                                  </m:r>
                                  <m:r>
                                    <a:rPr lang="zh-TW" altLang="en-US">
                                      <a:latin typeface="Cambria Math"/>
                                    </a:rPr>
                                    <m:t>′</m:t>
                                  </m:r>
                                </m:e>
                              </m:d>
                            </m:sup>
                          </m:sSup>
                        </m:e>
                        <m:sub>
                          <m:r>
                            <m:rPr>
                              <m:sty m:val="p"/>
                            </m:rPr>
                            <a:rPr lang="zh-TW" altLang="en-US">
                              <a:latin typeface="Cambria Math"/>
                            </a:rPr>
                            <m:t>SH</m:t>
                          </m:r>
                          <m:r>
                            <a:rPr lang="zh-TW" altLang="en-US">
                              <a:latin typeface="Cambria Math"/>
                            </a:rPr>
                            <m:t>⁢</m:t>
                          </m:r>
                          <m:d>
                            <m:dPr>
                              <m:ctrlPr>
                                <a:rPr lang="zh-TW" altLang="en-US" i="1">
                                  <a:latin typeface="Cambria Math"/>
                                </a:rPr>
                              </m:ctrlPr>
                            </m:dPr>
                            <m:e>
                              <m:r>
                                <a:rPr lang="zh-TW" altLang="en-US" i="1">
                                  <a:latin typeface="Cambria Math"/>
                                </a:rPr>
                                <m:t>𝛼</m:t>
                              </m:r>
                            </m:e>
                          </m:d>
                        </m:sub>
                      </m:sSub>
                      <m:r>
                        <a:rPr lang="zh-TW" altLang="en-US">
                          <a:latin typeface="Cambria Math"/>
                        </a:rPr>
                        <m:t>≡</m:t>
                      </m:r>
                      <m:d>
                        <m:dPr>
                          <m:ctrlPr>
                            <a:rPr lang="zh-TW" altLang="en-US" i="1">
                              <a:latin typeface="Cambria Math"/>
                            </a:rPr>
                          </m:ctrlPr>
                        </m:dPr>
                        <m:e>
                          <m:m>
                            <m:mPr>
                              <m:mcs>
                                <m:mc>
                                  <m:mcPr>
                                    <m:count m:val="2"/>
                                    <m:mcJc m:val="center"/>
                                  </m:mcPr>
                                </m:mc>
                              </m:mcs>
                              <m:ctrlPr>
                                <a:rPr lang="zh-TW" altLang="en-US" i="1">
                                  <a:latin typeface="Cambria Math"/>
                                </a:rPr>
                              </m:ctrlPr>
                            </m:mPr>
                            <m:mr>
                              <m:e>
                                <m:r>
                                  <a:rPr lang="zh-TW" altLang="en-US">
                                    <a:latin typeface="Cambria Math"/>
                                  </a:rPr>
                                  <m:t>1</m:t>
                                </m:r>
                              </m:e>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𝑐</m:t>
                                    </m:r>
                                    <m:r>
                                      <a:rPr lang="zh-TW" altLang="en-US">
                                        <a:latin typeface="Cambria Math"/>
                                      </a:rPr>
                                      <m:t>⁢</m:t>
                                    </m:r>
                                    <m:d>
                                      <m:dPr>
                                        <m:ctrlPr>
                                          <a:rPr lang="zh-TW" altLang="en-US" i="1">
                                            <a:latin typeface="Cambria Math"/>
                                          </a:rPr>
                                        </m:ctrlPr>
                                      </m:dPr>
                                      <m:e>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e>
                                    </m:d>
                                  </m:den>
                                </m:f>
                              </m:e>
                            </m:mr>
                            <m:mr>
                              <m:e>
                                <m:r>
                                  <a:rPr lang="zh-TW" altLang="en-US">
                                    <a:latin typeface="Cambria Math"/>
                                  </a:rPr>
                                  <m:t>0</m:t>
                                </m:r>
                              </m:e>
                              <m:e>
                                <m:r>
                                  <a:rPr lang="zh-TW" altLang="en-US">
                                    <a:latin typeface="Cambria Math"/>
                                  </a:rPr>
                                  <m:t>1</m:t>
                                </m:r>
                              </m:e>
                            </m:mr>
                          </m:m>
                        </m:e>
                      </m:d>
                    </m:oMath>
                  </m:oMathPara>
                </a14:m>
                <a:endParaRPr lang="zh-TW"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669276" y="2090058"/>
                <a:ext cx="3234219" cy="844590"/>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97715" y="5498280"/>
                <a:ext cx="8597995" cy="12073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d>
                            <m:dPr>
                              <m:ctrlPr>
                                <a:rPr lang="zh-TW" altLang="en-US" i="1">
                                  <a:latin typeface="Cambria Math"/>
                                </a:rPr>
                              </m:ctrlPr>
                            </m:dPr>
                            <m:e>
                              <m:m>
                                <m:mPr>
                                  <m:mcs>
                                    <m:mc>
                                      <m:mcPr>
                                        <m:count m:val="2"/>
                                        <m:mcJc m:val="center"/>
                                      </m:mcPr>
                                    </m:mc>
                                  </m:mcs>
                                  <m:ctrlPr>
                                    <a:rPr lang="zh-TW" altLang="en-US" i="1">
                                      <a:latin typeface="Cambria Math"/>
                                    </a:rPr>
                                  </m:ctrlPr>
                                </m:mPr>
                                <m:mr>
                                  <m:e>
                                    <m:r>
                                      <a:rPr lang="zh-TW" altLang="en-US">
                                        <a:latin typeface="Cambria Math"/>
                                      </a:rPr>
                                      <m:t>1</m:t>
                                    </m:r>
                                  </m:e>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𝑐</m:t>
                                        </m:r>
                                        <m:r>
                                          <a:rPr lang="zh-TW" altLang="en-US">
                                            <a:latin typeface="Cambria Math"/>
                                          </a:rPr>
                                          <m:t>⁢</m:t>
                                        </m:r>
                                        <m:d>
                                          <m:dPr>
                                            <m:ctrlPr>
                                              <a:rPr lang="zh-TW" altLang="en-US" i="1">
                                                <a:latin typeface="Cambria Math"/>
                                              </a:rPr>
                                            </m:ctrlPr>
                                          </m:dPr>
                                          <m:e>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e>
                                        </m:d>
                                      </m:den>
                                    </m:f>
                                  </m:e>
                                </m:mr>
                                <m:mr>
                                  <m:e>
                                    <m:r>
                                      <a:rPr lang="zh-TW" altLang="en-US">
                                        <a:latin typeface="Cambria Math"/>
                                      </a:rPr>
                                      <m:t>0</m:t>
                                    </m:r>
                                  </m:e>
                                  <m:e>
                                    <m:r>
                                      <a:rPr lang="zh-TW" altLang="en-US">
                                        <a:latin typeface="Cambria Math"/>
                                      </a:rPr>
                                      <m:t>1</m:t>
                                    </m:r>
                                  </m:e>
                                </m:mr>
                              </m:m>
                            </m:e>
                          </m:d>
                        </m:e>
                        <m:sup>
                          <m:r>
                            <a:rPr lang="zh-TW" altLang="en-US" i="1">
                              <a:latin typeface="Cambria Math"/>
                            </a:rPr>
                            <m:t>𝑇</m:t>
                          </m:r>
                        </m:sup>
                      </m:sSup>
                      <m:r>
                        <a:rPr lang="zh-TW" altLang="en-US">
                          <a:latin typeface="Cambria Math"/>
                        </a:rPr>
                        <m:t>.</m:t>
                      </m:r>
                      <m:d>
                        <m:dPr>
                          <m:ctrlPr>
                            <a:rPr lang="zh-TW" altLang="en-US" i="1">
                              <a:latin typeface="Cambria Math"/>
                            </a:rPr>
                          </m:ctrlPr>
                        </m:dPr>
                        <m:e>
                          <m:m>
                            <m:mPr>
                              <m:mcs>
                                <m:mc>
                                  <m:mcPr>
                                    <m:count m:val="2"/>
                                    <m:mcJc m:val="center"/>
                                  </m:mcPr>
                                </m:mc>
                              </m:mcs>
                              <m:ctrlPr>
                                <a:rPr lang="zh-TW" altLang="en-US" i="1">
                                  <a:latin typeface="Cambria Math"/>
                                </a:rPr>
                              </m:ctrlPr>
                            </m:mPr>
                            <m:mr>
                              <m:e>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e>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r>
                                  <a:rPr lang="zh-TW" altLang="en-US">
                                    <a:latin typeface="Cambria Math"/>
                                  </a:rPr>
                                  <m:t>⁢</m:t>
                                </m:r>
                                <m:r>
                                  <a:rPr lang="zh-TW" altLang="en-US" i="1">
                                    <a:latin typeface="Cambria Math"/>
                                  </a:rPr>
                                  <m:t>𝑐</m:t>
                                </m:r>
                              </m:e>
                            </m:mr>
                            <m:mr>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r>
                                  <a:rPr lang="zh-TW" altLang="en-US">
                                    <a:latin typeface="Cambria Math"/>
                                  </a:rPr>
                                  <m:t>⁢</m:t>
                                </m:r>
                                <m:r>
                                  <a:rPr lang="zh-TW" altLang="en-US" i="1">
                                    <a:latin typeface="Cambria Math"/>
                                  </a:rPr>
                                  <m:t>𝑐</m:t>
                                </m:r>
                              </m:e>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mr>
                          </m:m>
                        </m:e>
                      </m:d>
                      <m:r>
                        <a:rPr lang="zh-TW" altLang="en-US">
                          <a:latin typeface="Cambria Math"/>
                        </a:rPr>
                        <m:t>.</m:t>
                      </m:r>
                      <m:d>
                        <m:dPr>
                          <m:ctrlPr>
                            <a:rPr lang="zh-TW" altLang="en-US" i="1">
                              <a:latin typeface="Cambria Math"/>
                            </a:rPr>
                          </m:ctrlPr>
                        </m:dPr>
                        <m:e>
                          <m:m>
                            <m:mPr>
                              <m:mcs>
                                <m:mc>
                                  <m:mcPr>
                                    <m:count m:val="2"/>
                                    <m:mcJc m:val="center"/>
                                  </m:mcPr>
                                </m:mc>
                              </m:mcs>
                              <m:ctrlPr>
                                <a:rPr lang="zh-TW" altLang="en-US" i="1">
                                  <a:latin typeface="Cambria Math"/>
                                </a:rPr>
                              </m:ctrlPr>
                            </m:mPr>
                            <m:mr>
                              <m:e>
                                <m:r>
                                  <a:rPr lang="zh-TW" altLang="en-US">
                                    <a:latin typeface="Cambria Math"/>
                                  </a:rPr>
                                  <m:t>1</m:t>
                                </m:r>
                              </m:e>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𝑐</m:t>
                                    </m:r>
                                    <m:r>
                                      <a:rPr lang="zh-TW" altLang="en-US">
                                        <a:latin typeface="Cambria Math"/>
                                      </a:rPr>
                                      <m:t>⁢</m:t>
                                    </m:r>
                                    <m:d>
                                      <m:dPr>
                                        <m:ctrlPr>
                                          <a:rPr lang="zh-TW" altLang="en-US" i="1">
                                            <a:latin typeface="Cambria Math"/>
                                          </a:rPr>
                                        </m:ctrlPr>
                                      </m:dPr>
                                      <m:e>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e>
                                    </m:d>
                                  </m:den>
                                </m:f>
                              </m:e>
                            </m:mr>
                            <m:mr>
                              <m:e>
                                <m:r>
                                  <a:rPr lang="zh-TW" altLang="en-US">
                                    <a:latin typeface="Cambria Math"/>
                                  </a:rPr>
                                  <m:t>0</m:t>
                                </m:r>
                              </m:e>
                              <m:e>
                                <m:r>
                                  <a:rPr lang="zh-TW" altLang="en-US">
                                    <a:latin typeface="Cambria Math"/>
                                  </a:rPr>
                                  <m:t>1</m:t>
                                </m:r>
                              </m:e>
                            </m:mr>
                          </m:m>
                        </m:e>
                      </m:d>
                      <m:r>
                        <a:rPr lang="en-US" altLang="zh-TW" b="0" i="1" smtClean="0">
                          <a:latin typeface="Cambria Math"/>
                        </a:rPr>
                        <m:t>=</m:t>
                      </m:r>
                      <m:d>
                        <m:dPr>
                          <m:ctrlPr>
                            <a:rPr lang="zh-TW" altLang="en-US" i="1">
                              <a:latin typeface="Cambria Math"/>
                            </a:rPr>
                          </m:ctrlPr>
                        </m:dPr>
                        <m:e>
                          <m:m>
                            <m:mPr>
                              <m:mcs>
                                <m:mc>
                                  <m:mcPr>
                                    <m:count m:val="2"/>
                                    <m:mcJc m:val="center"/>
                                  </m:mcPr>
                                </m:mc>
                              </m:mcs>
                              <m:ctrlPr>
                                <a:rPr lang="zh-TW" altLang="en-US" i="1">
                                  <a:latin typeface="Cambria Math"/>
                                </a:rPr>
                              </m:ctrlPr>
                            </m:mPr>
                            <m:mr>
                              <m:e>
                                <m:r>
                                  <a:rPr lang="zh-TW" altLang="en-US">
                                    <a:latin typeface="Cambria Math"/>
                                  </a:rPr>
                                  <m:t>−</m:t>
                                </m:r>
                                <m:f>
                                  <m:fPr>
                                    <m:ctrlPr>
                                      <a:rPr lang="zh-TW" altLang="en-US" i="1">
                                        <a:latin typeface="Cambria Math"/>
                                      </a:rPr>
                                    </m:ctrlPr>
                                  </m:fPr>
                                  <m:num>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e>
                                    </m:d>
                                  </m:num>
                                  <m:den>
                                    <m:r>
                                      <a:rPr lang="zh-TW" altLang="en-US" i="1">
                                        <a:latin typeface="Cambria Math"/>
                                      </a:rPr>
                                      <m:t>𝑟</m:t>
                                    </m:r>
                                  </m:den>
                                </m:f>
                              </m:e>
                              <m:e>
                                <m:r>
                                  <a:rPr lang="zh-TW" altLang="en-US">
                                    <a:latin typeface="Cambria Math"/>
                                  </a:rPr>
                                  <m:t>0</m:t>
                                </m:r>
                              </m:e>
                            </m:mr>
                            <m:mr>
                              <m:e>
                                <m:r>
                                  <a:rPr lang="zh-TW" altLang="en-US">
                                    <a:latin typeface="Cambria Math"/>
                                  </a:rPr>
                                  <m:t>0</m:t>
                                </m:r>
                              </m:e>
                              <m:e>
                                <m:f>
                                  <m:fPr>
                                    <m:ctrlPr>
                                      <a:rPr lang="zh-TW" altLang="en-US" i="1">
                                        <a:latin typeface="Cambria Math"/>
                                      </a:rPr>
                                    </m:ctrlPr>
                                  </m:fPr>
                                  <m:num>
                                    <m:r>
                                      <a:rPr lang="zh-TW" altLang="en-US" i="1">
                                        <a:latin typeface="Cambria Math"/>
                                      </a:rPr>
                                      <m:t>𝑟</m:t>
                                    </m:r>
                                  </m:num>
                                  <m:den>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den>
                                </m:f>
                              </m:e>
                            </m:mr>
                          </m:m>
                        </m:e>
                      </m:d>
                    </m:oMath>
                  </m:oMathPara>
                </a14:m>
                <a:endParaRPr lang="zh-TW"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97715" y="5498280"/>
                <a:ext cx="8597995" cy="1207318"/>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119086" y="4947415"/>
                <a:ext cx="4856073" cy="5052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sSup>
                            <m:sSupPr>
                              <m:ctrlPr>
                                <a:rPr lang="zh-TW" altLang="en-US" i="1">
                                  <a:latin typeface="Cambria Math"/>
                                </a:rPr>
                              </m:ctrlPr>
                            </m:sSupPr>
                            <m:e>
                              <m:r>
                                <a:rPr lang="zh-TW" altLang="en-US" i="1">
                                  <a:latin typeface="Cambria Math"/>
                                </a:rPr>
                                <m:t>𝛬</m:t>
                              </m:r>
                            </m:e>
                            <m:sup>
                              <m:r>
                                <m:rPr>
                                  <m:sty m:val="p"/>
                                </m:rPr>
                                <a:rPr lang="zh-TW" altLang="en-US">
                                  <a:latin typeface="Cambria Math"/>
                                </a:rPr>
                                <m:t>HP</m:t>
                              </m:r>
                              <m:r>
                                <a:rPr lang="zh-TW" altLang="en-US">
                                  <a:latin typeface="Cambria Math"/>
                                </a:rPr>
                                <m:t>⁢</m:t>
                              </m:r>
                              <m:d>
                                <m:dPr>
                                  <m:ctrlPr>
                                    <a:rPr lang="zh-TW" altLang="en-US" i="1">
                                      <a:latin typeface="Cambria Math"/>
                                    </a:rPr>
                                  </m:ctrlPr>
                                </m:dPr>
                                <m:e>
                                  <m:r>
                                    <a:rPr lang="zh-TW" altLang="en-US" i="1">
                                      <a:latin typeface="Cambria Math"/>
                                    </a:rPr>
                                    <m:t>𝛼</m:t>
                                  </m:r>
                                  <m:r>
                                    <a:rPr lang="zh-TW" altLang="en-US">
                                      <a:latin typeface="Cambria Math"/>
                                    </a:rPr>
                                    <m:t>′</m:t>
                                  </m:r>
                                </m:e>
                              </m:d>
                            </m:sup>
                          </m:sSup>
                        </m:e>
                        <m:sub>
                          <m:r>
                            <m:rPr>
                              <m:sty m:val="p"/>
                            </m:rPr>
                            <a:rPr lang="zh-TW" altLang="en-US">
                              <a:latin typeface="Cambria Math"/>
                            </a:rPr>
                            <m:t>SH</m:t>
                          </m:r>
                          <m:r>
                            <a:rPr lang="zh-TW" altLang="en-US">
                              <a:latin typeface="Cambria Math"/>
                            </a:rPr>
                            <m:t>⁢</m:t>
                          </m:r>
                          <m:d>
                            <m:dPr>
                              <m:ctrlPr>
                                <a:rPr lang="zh-TW" altLang="en-US" i="1">
                                  <a:latin typeface="Cambria Math"/>
                                </a:rPr>
                              </m:ctrlPr>
                            </m:dPr>
                            <m:e>
                              <m:r>
                                <a:rPr lang="zh-TW" altLang="en-US" i="1">
                                  <a:latin typeface="Cambria Math"/>
                                </a:rPr>
                                <m:t>𝛼</m:t>
                              </m:r>
                            </m:e>
                          </m:d>
                        </m:sub>
                      </m:sSub>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𝛬</m:t>
                              </m:r>
                            </m:e>
                            <m:sup>
                              <m:r>
                                <m:rPr>
                                  <m:sty m:val="p"/>
                                </m:rPr>
                                <a:rPr lang="zh-TW" altLang="en-US">
                                  <a:latin typeface="Cambria Math"/>
                                </a:rPr>
                                <m:t>HP</m:t>
                              </m:r>
                              <m:r>
                                <a:rPr lang="zh-TW" altLang="en-US">
                                  <a:latin typeface="Cambria Math"/>
                                </a:rPr>
                                <m:t>⁢</m:t>
                              </m:r>
                              <m:d>
                                <m:dPr>
                                  <m:ctrlPr>
                                    <a:rPr lang="zh-TW" altLang="en-US" i="1">
                                      <a:latin typeface="Cambria Math"/>
                                    </a:rPr>
                                  </m:ctrlPr>
                                </m:dPr>
                                <m:e>
                                  <m:sSup>
                                    <m:sSupPr>
                                      <m:ctrlPr>
                                        <a:rPr lang="zh-TW" altLang="en-US" i="1">
                                          <a:latin typeface="Cambria Math"/>
                                        </a:rPr>
                                      </m:ctrlPr>
                                    </m:sSupPr>
                                    <m:e>
                                      <m:r>
                                        <a:rPr lang="zh-TW" altLang="en-US" i="1">
                                          <a:latin typeface="Cambria Math"/>
                                        </a:rPr>
                                        <m:t>𝛽</m:t>
                                      </m:r>
                                    </m:e>
                                    <m:sup>
                                      <m:r>
                                        <a:rPr lang="zh-TW" altLang="en-US" i="1">
                                          <a:latin typeface="Cambria Math"/>
                                        </a:rPr>
                                        <m:t>′</m:t>
                                      </m:r>
                                    </m:sup>
                                  </m:sSup>
                                </m:e>
                              </m:d>
                            </m:sup>
                          </m:sSup>
                        </m:e>
                        <m:sub>
                          <m:r>
                            <m:rPr>
                              <m:sty m:val="p"/>
                            </m:rPr>
                            <a:rPr lang="zh-TW" altLang="en-US">
                              <a:latin typeface="Cambria Math"/>
                            </a:rPr>
                            <m:t>SH</m:t>
                          </m:r>
                          <m:r>
                            <a:rPr lang="zh-TW" altLang="en-US">
                              <a:latin typeface="Cambria Math"/>
                            </a:rPr>
                            <m:t>⁢</m:t>
                          </m:r>
                          <m:d>
                            <m:dPr>
                              <m:ctrlPr>
                                <a:rPr lang="zh-TW" altLang="en-US" i="1">
                                  <a:latin typeface="Cambria Math"/>
                                </a:rPr>
                              </m:ctrlPr>
                            </m:dPr>
                            <m:e>
                              <m:r>
                                <a:rPr lang="zh-TW" altLang="en-US" i="1">
                                  <a:latin typeface="Cambria Math"/>
                                </a:rPr>
                                <m:t>𝛽</m:t>
                              </m:r>
                            </m:e>
                          </m:d>
                        </m:sub>
                      </m:sSub>
                      <m:r>
                        <a:rPr lang="zh-TW" altLang="en-US">
                          <a:latin typeface="Cambria Math"/>
                        </a:rPr>
                        <m:t>⁢</m:t>
                      </m:r>
                      <m:sSub>
                        <m:sSubPr>
                          <m:ctrlPr>
                            <a:rPr lang="zh-TW" altLang="en-US" i="1">
                              <a:latin typeface="Cambria Math"/>
                            </a:rPr>
                          </m:ctrlPr>
                        </m:sSubPr>
                        <m:e>
                          <m:d>
                            <m:dPr>
                              <m:ctrlPr>
                                <a:rPr lang="zh-TW" altLang="en-US" i="1">
                                  <a:latin typeface="Cambria Math"/>
                                </a:rPr>
                              </m:ctrlPr>
                            </m:dPr>
                            <m:e>
                              <m:sSubSup>
                                <m:sSubSupPr>
                                  <m:ctrlPr>
                                    <a:rPr lang="zh-TW" altLang="en-US" i="1">
                                      <a:latin typeface="Cambria Math"/>
                                    </a:rPr>
                                  </m:ctrlPr>
                                </m:sSubSupPr>
                                <m:e>
                                  <m:r>
                                    <a:rPr lang="zh-TW" altLang="en-US" i="1">
                                      <a:latin typeface="Cambria Math"/>
                                    </a:rPr>
                                    <m:t>𝑔</m:t>
                                  </m:r>
                                </m:e>
                                <m:sub>
                                  <m:r>
                                    <m:rPr>
                                      <m:sty m:val="p"/>
                                    </m:rPr>
                                    <a:rPr lang="zh-TW" altLang="en-US">
                                      <a:latin typeface="Cambria Math"/>
                                    </a:rPr>
                                    <m:t>HP</m:t>
                                  </m:r>
                                </m:sub>
                                <m:sup>
                                  <m:r>
                                    <m:rPr>
                                      <m:sty m:val="p"/>
                                    </m:rPr>
                                    <a:rPr lang="zh-TW" altLang="en-US">
                                      <a:latin typeface="Cambria Math"/>
                                    </a:rPr>
                                    <m:t>Sch</m:t>
                                  </m:r>
                                </m:sup>
                              </m:sSubSup>
                            </m:e>
                          </m:d>
                        </m:e>
                        <m:sub>
                          <m:sSup>
                            <m:sSupPr>
                              <m:ctrlPr>
                                <a:rPr lang="zh-TW" altLang="en-US" i="1">
                                  <a:latin typeface="Cambria Math"/>
                                </a:rPr>
                              </m:ctrlPr>
                            </m:sSupPr>
                            <m:e>
                              <m:r>
                                <a:rPr lang="zh-TW" altLang="en-US" i="1">
                                  <a:latin typeface="Cambria Math"/>
                                </a:rPr>
                                <m:t>𝛼</m:t>
                              </m:r>
                            </m:e>
                            <m:sup>
                              <m:r>
                                <a:rPr lang="zh-TW" altLang="en-US" i="1">
                                  <a:latin typeface="Cambria Math"/>
                                </a:rPr>
                                <m:t>′</m:t>
                              </m:r>
                            </m:sup>
                          </m:sSup>
                          <m:r>
                            <a:rPr lang="zh-TW" altLang="en-US">
                              <a:latin typeface="Cambria Math"/>
                            </a:rPr>
                            <m:t>⁢</m:t>
                          </m:r>
                          <m:sSup>
                            <m:sSupPr>
                              <m:ctrlPr>
                                <a:rPr lang="zh-TW" altLang="en-US" i="1">
                                  <a:latin typeface="Cambria Math"/>
                                </a:rPr>
                              </m:ctrlPr>
                            </m:sSupPr>
                            <m:e>
                              <m:r>
                                <a:rPr lang="zh-TW" altLang="en-US" i="1">
                                  <a:latin typeface="Cambria Math"/>
                                </a:rPr>
                                <m:t>𝛽</m:t>
                              </m:r>
                            </m:e>
                            <m:sup>
                              <m:r>
                                <a:rPr lang="zh-TW" altLang="en-US" i="1">
                                  <a:latin typeface="Cambria Math"/>
                                </a:rPr>
                                <m:t>′</m:t>
                              </m:r>
                            </m:sup>
                          </m:sSup>
                        </m:sub>
                      </m:sSub>
                      <m:r>
                        <a:rPr lang="en-US" altLang="zh-TW" b="0" i="1" smtClean="0">
                          <a:latin typeface="Cambria Math"/>
                        </a:rPr>
                        <m:t>=</m:t>
                      </m:r>
                      <m:sSub>
                        <m:sSubPr>
                          <m:ctrlPr>
                            <a:rPr lang="zh-TW" altLang="en-US" i="1">
                              <a:latin typeface="Cambria Math"/>
                            </a:rPr>
                          </m:ctrlPr>
                        </m:sSubPr>
                        <m:e>
                          <m:d>
                            <m:dPr>
                              <m:ctrlPr>
                                <a:rPr lang="zh-TW" altLang="en-US" i="1">
                                  <a:latin typeface="Cambria Math"/>
                                </a:rPr>
                              </m:ctrlPr>
                            </m:dPr>
                            <m:e>
                              <m:sSubSup>
                                <m:sSubSupPr>
                                  <m:ctrlPr>
                                    <a:rPr lang="zh-TW" altLang="en-US" i="1">
                                      <a:latin typeface="Cambria Math"/>
                                    </a:rPr>
                                  </m:ctrlPr>
                                </m:sSubSupPr>
                                <m:e>
                                  <m:r>
                                    <a:rPr lang="zh-TW" altLang="en-US" i="1">
                                      <a:latin typeface="Cambria Math"/>
                                    </a:rPr>
                                    <m:t>𝑔</m:t>
                                  </m:r>
                                </m:e>
                                <m:sub>
                                  <m:r>
                                    <m:rPr>
                                      <m:sty m:val="p"/>
                                    </m:rPr>
                                    <a:rPr lang="zh-TW" altLang="en-US">
                                      <a:latin typeface="Cambria Math"/>
                                    </a:rPr>
                                    <m:t>SH</m:t>
                                  </m:r>
                                </m:sub>
                                <m:sup>
                                  <m:r>
                                    <m:rPr>
                                      <m:sty m:val="p"/>
                                    </m:rPr>
                                    <a:rPr lang="zh-TW" altLang="en-US">
                                      <a:latin typeface="Cambria Math"/>
                                    </a:rPr>
                                    <m:t>Sch</m:t>
                                  </m:r>
                                </m:sup>
                              </m:sSubSup>
                            </m:e>
                          </m:d>
                        </m:e>
                        <m:sub>
                          <m:r>
                            <m:rPr>
                              <m:sty m:val="p"/>
                            </m:rPr>
                            <a:rPr lang="zh-TW" altLang="en-US">
                              <a:latin typeface="Cambria Math"/>
                            </a:rPr>
                            <m:t>αβ</m:t>
                          </m:r>
                        </m:sub>
                      </m:sSub>
                    </m:oMath>
                  </m:oMathPara>
                </a14:m>
                <a:endParaRPr lang="zh-TW" alt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119086" y="4947415"/>
                <a:ext cx="4856073" cy="505267"/>
              </a:xfrm>
              <a:prstGeom prst="rect">
                <a:avLst/>
              </a:prstGeom>
              <a:blipFill rotWithShape="1">
                <a:blip r:embed="rId7"/>
                <a:stretch>
                  <a:fillRect b="-853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13568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964" y="241981"/>
            <a:ext cx="6955064" cy="6136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568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Some basic properties</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1638300" y="1333500"/>
                <a:ext cx="1505989" cy="9628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zh-TW" altLang="en-US">
                          <a:latin typeface="Cambria Math"/>
                        </a:rPr>
                        <m:t>ds</m:t>
                      </m:r>
                      <m:r>
                        <a:rPr lang="zh-TW" altLang="en-US">
                          <a:latin typeface="Cambria Math"/>
                        </a:rPr>
                        <m:t>≈</m:t>
                      </m:r>
                      <m:f>
                        <m:fPr>
                          <m:ctrlPr>
                            <a:rPr lang="zh-TW" altLang="en-US" i="1">
                              <a:latin typeface="Cambria Math"/>
                            </a:rPr>
                          </m:ctrlPr>
                        </m:fPr>
                        <m:num>
                          <m:r>
                            <m:rPr>
                              <m:sty m:val="p"/>
                            </m:rPr>
                            <a:rPr lang="zh-TW" altLang="en-US">
                              <a:latin typeface="Cambria Math"/>
                            </a:rPr>
                            <m:t>dr</m:t>
                          </m:r>
                        </m:num>
                        <m:den>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den>
                      </m:f>
                    </m:oMath>
                  </m:oMathPara>
                </a14:m>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638300" y="1333500"/>
                <a:ext cx="1505989" cy="962892"/>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75889" y="2552700"/>
                <a:ext cx="4730077" cy="972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𝑠</m:t>
                      </m:r>
                      <m:r>
                        <a:rPr lang="en-US" altLang="zh-TW" b="0" i="1" smtClean="0">
                          <a:latin typeface="Cambria Math"/>
                        </a:rPr>
                        <m:t>=</m:t>
                      </m:r>
                      <m:r>
                        <a:rPr lang="zh-TW" altLang="en-US" i="1">
                          <a:latin typeface="Cambria Math"/>
                        </a:rPr>
                        <m:t>𝑟</m:t>
                      </m:r>
                      <m:r>
                        <a:rPr lang="zh-TW" altLang="en-US">
                          <a:latin typeface="Cambria Math"/>
                        </a:rPr>
                        <m:t>⁢</m:t>
                      </m:r>
                      <m:rad>
                        <m:radPr>
                          <m:degHide m:val="on"/>
                          <m:ctrlPr>
                            <a:rPr lang="zh-TW" altLang="en-US" i="1">
                              <a:latin typeface="Cambria Math"/>
                            </a:rPr>
                          </m:ctrlPr>
                        </m:radPr>
                        <m:deg/>
                        <m:e>
                          <m:r>
                            <a:rPr lang="zh-TW" altLang="en-US" i="1">
                              <a:latin typeface="Cambria Math"/>
                            </a:rPr>
                            <m:t>𝑟</m:t>
                          </m:r>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e>
                      </m:rad>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r>
                        <a:rPr lang="zh-TW" altLang="en-US">
                          <a:latin typeface="Cambria Math"/>
                        </a:rPr>
                        <m:t>⁢</m:t>
                      </m:r>
                      <m:d>
                        <m:dPr>
                          <m:begChr m:val=""/>
                          <m:endChr m:val="]"/>
                          <m:ctrlPr>
                            <a:rPr lang="zh-TW" altLang="en-US" i="1">
                              <a:latin typeface="Cambria Math"/>
                            </a:rPr>
                          </m:ctrlPr>
                        </m:dPr>
                        <m:e>
                          <m:r>
                            <m:rPr>
                              <m:sty m:val="p"/>
                            </m:rPr>
                            <a:rPr lang="zh-TW" altLang="en-US">
                              <a:latin typeface="Cambria Math"/>
                            </a:rPr>
                            <m:t>Log</m:t>
                          </m:r>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𝑠</m:t>
                                      </m:r>
                                    </m:sub>
                                  </m:sSub>
                                </m:den>
                              </m:f>
                            </m:e>
                          </m:rad>
                          <m:r>
                            <a:rPr lang="zh-TW" altLang="en-US">
                              <a:latin typeface="Cambria Math"/>
                            </a:rPr>
                            <m:t>⁢</m:t>
                          </m:r>
                          <m:d>
                            <m:dPr>
                              <m:ctrlPr>
                                <a:rPr lang="zh-TW" altLang="en-US" i="1">
                                  <a:latin typeface="Cambria Math"/>
                                </a:rPr>
                              </m:ctrlPr>
                            </m:dPr>
                            <m:e>
                              <m:r>
                                <a:rPr lang="zh-TW" altLang="en-US">
                                  <a:latin typeface="Cambria Math"/>
                                </a:rPr>
                                <m:t>1+</m:t>
                              </m:r>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e>
                          </m:d>
                        </m:e>
                      </m:d>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975889" y="2552700"/>
                <a:ext cx="4730077" cy="972702"/>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24400" y="1333500"/>
                <a:ext cx="3181897" cy="972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zh-TW" altLang="en-US" i="1" smtClean="0">
                              <a:latin typeface="Cambria Math"/>
                            </a:rPr>
                          </m:ctrlPr>
                        </m:dPr>
                        <m:e>
                          <m:r>
                            <m:rPr>
                              <m:sty m:val="p"/>
                            </m:rPr>
                            <a:rPr lang="zh-TW" altLang="en-US">
                              <a:latin typeface="Cambria Math"/>
                            </a:rPr>
                            <m:t>Integrate</m:t>
                          </m:r>
                          <m:r>
                            <a:rPr lang="zh-TW" altLang="en-US">
                              <a:latin typeface="Cambria Math"/>
                            </a:rPr>
                            <m:t>[</m:t>
                          </m:r>
                          <m:f>
                            <m:fPr>
                              <m:ctrlPr>
                                <a:rPr lang="zh-TW" altLang="en-US" i="1">
                                  <a:latin typeface="Cambria Math"/>
                                </a:rPr>
                              </m:ctrlPr>
                            </m:fPr>
                            <m:num>
                              <m:r>
                                <a:rPr lang="zh-TW" altLang="en-US">
                                  <a:latin typeface="Cambria Math"/>
                                </a:rPr>
                                <m:t>1</m:t>
                              </m:r>
                            </m:num>
                            <m:den>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m:rPr>
                                          <m:sty m:val="p"/>
                                        </m:rPr>
                                        <a:rPr lang="zh-TW" altLang="en-US">
                                          <a:latin typeface="Cambria Math"/>
                                        </a:rPr>
                                        <m:t>r</m:t>
                                      </m:r>
                                      <m:r>
                                        <a:rPr lang="zh-TW" altLang="en-US">
                                          <a:latin typeface="Cambria Math"/>
                                        </a:rPr>
                                        <m:t>0</m:t>
                                      </m:r>
                                    </m:den>
                                  </m:f>
                                </m:e>
                              </m:rad>
                            </m:den>
                          </m:f>
                          <m:r>
                            <a:rPr lang="zh-TW" altLang="en-US">
                              <a:latin typeface="Cambria Math"/>
                            </a:rPr>
                            <m:t>,</m:t>
                          </m:r>
                          <m:d>
                            <m:dPr>
                              <m:begChr m:val="{"/>
                              <m:endChr m:val="}"/>
                              <m:ctrlPr>
                                <a:rPr lang="zh-TW" altLang="en-US" i="1">
                                  <a:latin typeface="Cambria Math"/>
                                </a:rPr>
                              </m:ctrlPr>
                            </m:dPr>
                            <m:e>
                              <m:r>
                                <m:rPr>
                                  <m:sty m:val="p"/>
                                </m:rPr>
                                <a:rPr lang="zh-TW" altLang="en-US">
                                  <a:latin typeface="Cambria Math"/>
                                </a:rPr>
                                <m:t>r</m:t>
                              </m:r>
                              <m:r>
                                <a:rPr lang="zh-TW" altLang="en-US">
                                  <a:latin typeface="Cambria Math"/>
                                </a:rPr>
                                <m:t>0,</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r>
                                <a:rPr lang="zh-TW" altLang="en-US">
                                  <a:latin typeface="Cambria Math"/>
                                </a:rPr>
                                <m:t>,</m:t>
                              </m:r>
                              <m:r>
                                <a:rPr lang="zh-TW" altLang="en-US" i="1">
                                  <a:latin typeface="Cambria Math"/>
                                </a:rPr>
                                <m:t>𝑟</m:t>
                              </m:r>
                            </m:e>
                          </m:d>
                          <m:r>
                            <a:rPr lang="en-US" altLang="zh-TW" b="0" i="1" smtClean="0">
                              <a:latin typeface="Cambria Math"/>
                            </a:rPr>
                            <m:t>]</m:t>
                          </m:r>
                        </m:e>
                      </m:d>
                    </m:oMath>
                  </m:oMathPara>
                </a14:m>
                <a:endParaRPr lang="zh-TW"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724400" y="1333500"/>
                <a:ext cx="3181897" cy="972702"/>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54308" y="4878614"/>
                <a:ext cx="5973238" cy="646331"/>
              </a:xfrm>
              <a:prstGeom prst="rect">
                <a:avLst/>
              </a:prstGeom>
              <a:noFill/>
            </p:spPr>
            <p:txBody>
              <a:bodyPr wrap="none" rtlCol="0">
                <a:spAutoFit/>
              </a:bodyPr>
              <a:lstStyle/>
              <a:p>
                <a:r>
                  <a:rPr lang="en-US" altLang="zh-TW" dirty="0" smtClean="0">
                    <a:latin typeface="Cambria Math" pitchFamily="18" charset="0"/>
                    <a:ea typeface="Cambria Math" pitchFamily="18" charset="0"/>
                  </a:rPr>
                  <a:t>When </a:t>
                </a:r>
                <a14:m>
                  <m:oMath xmlns:m="http://schemas.openxmlformats.org/officeDocument/2006/math">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r>
                      <a:rPr lang="en-US" altLang="zh-TW" b="0" i="1" smtClean="0">
                        <a:latin typeface="Cambria Math"/>
                      </a:rPr>
                      <m:t>,</m:t>
                    </m:r>
                    <m:r>
                      <a:rPr lang="en-US" altLang="zh-TW" b="0" i="1" smtClean="0">
                        <a:latin typeface="Cambria Math"/>
                      </a:rPr>
                      <m:t>𝑠</m:t>
                    </m:r>
                    <m:r>
                      <a:rPr lang="en-US" altLang="zh-TW" b="0" i="1" smtClean="0">
                        <a:latin typeface="Cambria Math"/>
                      </a:rPr>
                      <m:t>→0</m:t>
                    </m:r>
                  </m:oMath>
                </a14:m>
                <a:endParaRPr lang="en-US" altLang="zh-TW" dirty="0" smtClean="0"/>
              </a:p>
              <a:p>
                <a14:m>
                  <m:oMath xmlns:m="http://schemas.openxmlformats.org/officeDocument/2006/math">
                    <m:r>
                      <a:rPr lang="zh-TW" altLang="en-US" i="1">
                        <a:latin typeface="Cambria Math"/>
                      </a:rPr>
                      <m:t>𝑟</m:t>
                    </m:r>
                    <m:r>
                      <a:rPr lang="zh-TW" altLang="en-US">
                        <a:latin typeface="Cambria Math"/>
                      </a:rPr>
                      <m:t>→∞,</m:t>
                    </m:r>
                    <m:r>
                      <a:rPr lang="zh-TW" altLang="en-US" i="1">
                        <a:latin typeface="Cambria Math"/>
                      </a:rPr>
                      <m:t>𝑠</m:t>
                    </m:r>
                    <m:r>
                      <a:rPr lang="zh-TW" altLang="en-US">
                        <a:latin typeface="Cambria Math"/>
                      </a:rPr>
                      <m:t>→</m:t>
                    </m:r>
                    <m:r>
                      <a:rPr lang="zh-TW" altLang="en-US" i="1">
                        <a:latin typeface="Cambria Math"/>
                      </a:rPr>
                      <m:t>𝑟</m:t>
                    </m:r>
                  </m:oMath>
                </a14:m>
                <a:r>
                  <a:rPr lang="zh-TW" altLang="en-US" dirty="0" smtClean="0"/>
                  <a:t> </a:t>
                </a:r>
                <a:r>
                  <a:rPr lang="en-US" altLang="zh-TW" dirty="0" smtClean="0"/>
                  <a:t>and it reduces to Newtonian gravity as expected</a:t>
                </a:r>
                <a:endParaRPr lang="zh-TW"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354308" y="4878614"/>
                <a:ext cx="5973238" cy="646331"/>
              </a:xfrm>
              <a:prstGeom prst="rect">
                <a:avLst/>
              </a:prstGeom>
              <a:blipFill rotWithShape="1">
                <a:blip r:embed="rId6"/>
                <a:stretch>
                  <a:fillRect l="-816" t="-6604" r="-816" b="-14151"/>
                </a:stretch>
              </a:blipFill>
            </p:spPr>
            <p:txBody>
              <a:bodyPr/>
              <a:lstStyle/>
              <a:p>
                <a:r>
                  <a:rPr lang="zh-TW" altLang="en-US">
                    <a:noFill/>
                  </a:rPr>
                  <a:t> </a:t>
                </a:r>
              </a:p>
            </p:txBody>
          </p:sp>
        </mc:Fallback>
      </mc:AlternateContent>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597" y="1085624"/>
            <a:ext cx="7579632" cy="5566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971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Limits at infinity</a:t>
            </a:r>
            <a:endParaRPr lang="zh-TW" altLang="en-US" dirty="0"/>
          </a:p>
        </p:txBody>
      </p:sp>
      <mc:AlternateContent xmlns:mc="http://schemas.openxmlformats.org/markup-compatibility/2006" xmlns:a14="http://schemas.microsoft.com/office/drawing/2010/main">
        <mc:Choice Requires="a14">
          <p:sp>
            <p:nvSpPr>
              <p:cNvPr id="6" name="TextBox 5"/>
              <p:cNvSpPr txBox="1"/>
              <p:nvPr/>
            </p:nvSpPr>
            <p:spPr>
              <a:xfrm>
                <a:off x="401243" y="1194990"/>
                <a:ext cx="8341514" cy="18577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bSup>
                                <m:sSubSupPr>
                                  <m:ctrlPr>
                                    <a:rPr lang="zh-TW" altLang="en-US" i="1">
                                      <a:latin typeface="Cambria Math"/>
                                    </a:rPr>
                                  </m:ctrlPr>
                                </m:sSubSupPr>
                                <m:e>
                                  <m:r>
                                    <a:rPr lang="zh-TW" altLang="en-US" i="1">
                                      <a:latin typeface="Cambria Math"/>
                                    </a:rPr>
                                    <m:t>𝑔</m:t>
                                  </m:r>
                                </m:e>
                                <m:sub>
                                  <m:r>
                                    <m:rPr>
                                      <m:sty m:val="p"/>
                                    </m:rPr>
                                    <a:rPr lang="zh-TW" altLang="en-US">
                                      <a:latin typeface="Cambria Math"/>
                                    </a:rPr>
                                    <m:t>SH</m:t>
                                  </m:r>
                                </m:sub>
                                <m:sup>
                                  <m:r>
                                    <m:rPr>
                                      <m:sty m:val="p"/>
                                    </m:rPr>
                                    <a:rPr lang="zh-TW" altLang="en-US">
                                      <a:latin typeface="Cambria Math"/>
                                    </a:rPr>
                                    <m:t>Sch</m:t>
                                  </m:r>
                                </m:sup>
                              </m:sSubSup>
                            </m:e>
                          </m:d>
                        </m:e>
                        <m:sub>
                          <m:r>
                            <m:rPr>
                              <m:sty m:val="p"/>
                            </m:rPr>
                            <a:rPr lang="zh-TW" altLang="en-US">
                              <a:latin typeface="Cambria Math"/>
                            </a:rPr>
                            <m:t>αβ</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f>
                                  <m:fPr>
                                    <m:ctrlPr>
                                      <a:rPr lang="zh-TW" altLang="en-US" i="1">
                                        <a:latin typeface="Cambria Math"/>
                                      </a:rPr>
                                    </m:ctrlPr>
                                  </m:fPr>
                                  <m:num>
                                    <m:r>
                                      <a:rPr lang="zh-TW" altLang="en-US">
                                        <a:latin typeface="Cambria Math"/>
                                      </a:rPr>
                                      <m:t>1</m:t>
                                    </m:r>
                                  </m:num>
                                  <m:den>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den>
                                </m:f>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e>
                            </m:mr>
                          </m:m>
                        </m:e>
                      </m:d>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1</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e>
                            </m:mr>
                          </m:m>
                        </m:e>
                      </m:d>
                    </m:oMath>
                  </m:oMathPara>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01243" y="1194990"/>
                <a:ext cx="8341514" cy="1857753"/>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3645" y="3261526"/>
                <a:ext cx="401949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If we take </a:t>
                </a:r>
                <a14:m>
                  <m:oMath xmlns:m="http://schemas.openxmlformats.org/officeDocument/2006/math">
                    <m:r>
                      <a:rPr lang="zh-TW" altLang="en-US" i="1">
                        <a:latin typeface="Cambria Math"/>
                      </a:rPr>
                      <m:t>𝑟</m:t>
                    </m:r>
                    <m:r>
                      <a:rPr lang="zh-TW" altLang="en-US">
                        <a:latin typeface="Cambria Math"/>
                      </a:rPr>
                      <m:t>→∞</m:t>
                    </m:r>
                  </m:oMath>
                </a14:m>
                <a:r>
                  <a:rPr lang="zh-TW" altLang="en-US" dirty="0" smtClean="0"/>
                  <a:t> </a:t>
                </a:r>
                <a:r>
                  <a:rPr lang="en-US" altLang="zh-TW" dirty="0" smtClean="0"/>
                  <a:t>or </a:t>
                </a:r>
                <a14:m>
                  <m:oMath xmlns:m="http://schemas.openxmlformats.org/officeDocument/2006/math">
                    <m:sSub>
                      <m:sSubPr>
                        <m:ctrlPr>
                          <a:rPr lang="zh-TW" altLang="en-US" i="1">
                            <a:latin typeface="Cambria Math"/>
                          </a:rPr>
                        </m:ctrlPr>
                      </m:sSubPr>
                      <m:e>
                        <m:r>
                          <a:rPr lang="zh-TW" altLang="en-US" i="1">
                            <a:latin typeface="Cambria Math"/>
                          </a:rPr>
                          <m:t>𝑟</m:t>
                        </m:r>
                      </m:e>
                      <m:sub>
                        <m:r>
                          <a:rPr lang="zh-TW" altLang="en-US" i="1">
                            <a:latin typeface="Cambria Math"/>
                          </a:rPr>
                          <m:t>𝑠</m:t>
                        </m:r>
                      </m:sub>
                    </m:sSub>
                    <m:r>
                      <a:rPr lang="en-US" altLang="zh-TW" b="0" i="1" smtClean="0">
                        <a:latin typeface="Cambria Math"/>
                      </a:rPr>
                      <m:t>→0 (</m:t>
                    </m:r>
                    <m:r>
                      <a:rPr lang="en-US" altLang="zh-TW" b="0" i="1" smtClean="0">
                        <a:latin typeface="Cambria Math"/>
                      </a:rPr>
                      <m:t>𝑖</m:t>
                    </m:r>
                    <m:r>
                      <a:rPr lang="en-US" altLang="zh-TW" b="0" i="1" smtClean="0">
                        <a:latin typeface="Cambria Math"/>
                      </a:rPr>
                      <m:t>.</m:t>
                    </m:r>
                    <m:r>
                      <a:rPr lang="en-US" altLang="zh-TW" b="0" i="1" smtClean="0">
                        <a:latin typeface="Cambria Math"/>
                      </a:rPr>
                      <m:t>𝑒</m:t>
                    </m:r>
                    <m:r>
                      <a:rPr lang="en-US" altLang="zh-TW" b="0" i="1" smtClean="0">
                        <a:latin typeface="Cambria Math"/>
                      </a:rPr>
                      <m:t>. </m:t>
                    </m:r>
                    <m:r>
                      <a:rPr lang="en-US" altLang="zh-TW" b="0" i="1" smtClean="0">
                        <a:latin typeface="Cambria Math"/>
                      </a:rPr>
                      <m:t>𝑀</m:t>
                    </m:r>
                    <m:r>
                      <a:rPr lang="en-US" altLang="zh-TW" b="0" i="1" smtClean="0">
                        <a:latin typeface="Cambria Math"/>
                      </a:rPr>
                      <m:t>→0)</m:t>
                    </m:r>
                  </m:oMath>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13645" y="3261526"/>
                <a:ext cx="4019498" cy="369332"/>
              </a:xfrm>
              <a:prstGeom prst="rect">
                <a:avLst/>
              </a:prstGeom>
              <a:blipFill rotWithShape="1">
                <a:blip r:embed="rId3"/>
                <a:stretch>
                  <a:fillRect l="-1212" t="-11475" b="-24590"/>
                </a:stretch>
              </a:blipFill>
            </p:spPr>
            <p:txBody>
              <a:bodyPr/>
              <a:lstStyle/>
              <a:p>
                <a:r>
                  <a:rPr lang="zh-TW" altLang="en-US">
                    <a:noFill/>
                  </a:rPr>
                  <a:t> </a:t>
                </a:r>
              </a:p>
            </p:txBody>
          </p:sp>
        </mc:Fallback>
      </mc:AlternateContent>
      <p:sp>
        <p:nvSpPr>
          <p:cNvPr id="10" name="TextBox 9"/>
          <p:cNvSpPr txBox="1"/>
          <p:nvPr/>
        </p:nvSpPr>
        <p:spPr>
          <a:xfrm>
            <a:off x="4933942" y="3280244"/>
            <a:ext cx="351686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Reduces to the </a:t>
            </a:r>
            <a:r>
              <a:rPr lang="en-US" altLang="zh-TW" dirty="0" err="1" smtClean="0">
                <a:latin typeface="Cambria Math" pitchFamily="18" charset="0"/>
                <a:ea typeface="Cambria Math" pitchFamily="18" charset="0"/>
              </a:rPr>
              <a:t>Minkowski</a:t>
            </a:r>
            <a:r>
              <a:rPr lang="en-US" altLang="zh-TW" dirty="0" smtClean="0">
                <a:latin typeface="Cambria Math" pitchFamily="18" charset="0"/>
                <a:ea typeface="Cambria Math" pitchFamily="18" charset="0"/>
              </a:rPr>
              <a:t> metric!</a:t>
            </a:r>
            <a:endParaRPr lang="zh-TW" altLang="en-US" dirty="0"/>
          </a:p>
        </p:txBody>
      </p:sp>
      <p:pic>
        <p:nvPicPr>
          <p:cNvPr id="4098" name="Picture 2" descr="G:\Desktop\Black Hole Astrophysics\Textbook circle\spacetime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3782291"/>
            <a:ext cx="4443944" cy="284509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Desktop\Black Hole Astrophysics\Textbook circle\I05-11-Schwarzschil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102" y="3782290"/>
            <a:ext cx="3808412" cy="287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10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Passing the horizon</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211896" y="1776561"/>
                <a:ext cx="8720208" cy="18577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f>
                                  <m:fPr>
                                    <m:ctrlPr>
                                      <a:rPr lang="zh-TW" altLang="en-US" i="1">
                                        <a:latin typeface="Cambria Math"/>
                                      </a:rPr>
                                    </m:ctrlPr>
                                  </m:fPr>
                                  <m:num>
                                    <m:r>
                                      <a:rPr lang="zh-TW" altLang="en-US">
                                        <a:latin typeface="Cambria Math"/>
                                      </a:rPr>
                                      <m:t>1</m:t>
                                    </m:r>
                                  </m:num>
                                  <m:den>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den>
                                </m:f>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e>
                            </m:mr>
                          </m:m>
                        </m:e>
                      </m:d>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d>
                                  <m:dPr>
                                    <m:ctrlPr>
                                      <a:rPr lang="zh-TW" altLang="en-US" i="1">
                                        <a:latin typeface="Cambria Math"/>
                                      </a:rPr>
                                    </m:ctrlPr>
                                  </m:dPr>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r>
                                      <a:rPr lang="zh-TW" altLang="en-US">
                                        <a:latin typeface="Cambria Math"/>
                                      </a:rPr>
                                      <m:t>−1</m:t>
                                    </m:r>
                                  </m:e>
                                </m:d>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m:t>
                                </m:r>
                                <m:f>
                                  <m:fPr>
                                    <m:ctrlPr>
                                      <a:rPr lang="zh-TW" altLang="en-US" i="1">
                                        <a:latin typeface="Cambria Math"/>
                                      </a:rPr>
                                    </m:ctrlPr>
                                  </m:fPr>
                                  <m:num>
                                    <m:r>
                                      <a:rPr lang="zh-TW" altLang="en-US">
                                        <a:latin typeface="Cambria Math"/>
                                      </a:rPr>
                                      <m:t>1</m:t>
                                    </m:r>
                                  </m:num>
                                  <m:den>
                                    <m:d>
                                      <m:dPr>
                                        <m:ctrlPr>
                                          <a:rPr lang="zh-TW" altLang="en-US" i="1">
                                            <a:latin typeface="Cambria Math"/>
                                          </a:rPr>
                                        </m:ctrlPr>
                                      </m:dPr>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r>
                                          <a:rPr lang="zh-TW" altLang="en-US">
                                            <a:latin typeface="Cambria Math"/>
                                          </a:rPr>
                                          <m:t>−1</m:t>
                                        </m:r>
                                      </m:e>
                                    </m:d>
                                  </m:den>
                                </m:f>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e>
                            </m:mr>
                          </m:m>
                        </m:e>
                      </m:d>
                    </m:oMath>
                  </m:oMathPara>
                </a14:m>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11896" y="1776561"/>
                <a:ext cx="8720208" cy="1857753"/>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83771" y="1248229"/>
                <a:ext cx="276126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Outside the horizon </a:t>
                </a:r>
                <a14:m>
                  <m:oMath xmlns:m="http://schemas.openxmlformats.org/officeDocument/2006/math">
                    <m:r>
                      <a:rPr lang="zh-TW" altLang="en-US" i="1">
                        <a:latin typeface="Cambria Math"/>
                      </a:rPr>
                      <m:t>𝑟</m:t>
                    </m:r>
                    <m:r>
                      <a:rPr lang="zh-TW" altLang="en-US">
                        <a:latin typeface="Cambria Math"/>
                      </a:rPr>
                      <m:t>&gt;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783771" y="1248229"/>
                <a:ext cx="2761269" cy="369332"/>
              </a:xfrm>
              <a:prstGeom prst="rect">
                <a:avLst/>
              </a:prstGeom>
              <a:blipFill rotWithShape="1">
                <a:blip r:embed="rId3"/>
                <a:stretch>
                  <a:fillRect l="-1987" t="-11667" b="-2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167085" y="1248229"/>
                <a:ext cx="260738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Inside the horizon </a:t>
                </a:r>
                <a14:m>
                  <m:oMath xmlns:m="http://schemas.openxmlformats.org/officeDocument/2006/math">
                    <m:r>
                      <a:rPr lang="zh-TW" altLang="en-US" i="1">
                        <a:latin typeface="Cambria Math"/>
                      </a:rPr>
                      <m:t>𝑟</m:t>
                    </m:r>
                    <m:r>
                      <a:rPr lang="en-US" altLang="zh-TW" b="0" i="0" smtClean="0">
                        <a:latin typeface="Cambria Math"/>
                      </a:rPr>
                      <m:t>&lt;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167085" y="1248229"/>
                <a:ext cx="2607380" cy="369332"/>
              </a:xfrm>
              <a:prstGeom prst="rect">
                <a:avLst/>
              </a:prstGeom>
              <a:blipFill rotWithShape="1">
                <a:blip r:embed="rId4"/>
                <a:stretch>
                  <a:fillRect l="-2108" t="-11667" b="-2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11896" y="3869009"/>
                <a:ext cx="8598275" cy="2862322"/>
              </a:xfrm>
              <a:prstGeom prst="rect">
                <a:avLst/>
              </a:prstGeom>
              <a:noFill/>
            </p:spPr>
            <p:txBody>
              <a:bodyPr wrap="square" rtlCol="0">
                <a:spAutoFit/>
              </a:bodyPr>
              <a:lstStyle/>
              <a:p>
                <a:r>
                  <a:rPr lang="en-US" altLang="zh-TW" dirty="0" smtClean="0">
                    <a:latin typeface="Cambria Math" pitchFamily="18" charset="0"/>
                    <a:ea typeface="Cambria Math" pitchFamily="18" charset="0"/>
                  </a:rPr>
                  <a:t>What’s so interesting?</a:t>
                </a:r>
              </a:p>
              <a:p>
                <a:r>
                  <a:rPr lang="en-US" altLang="zh-TW" dirty="0" smtClean="0">
                    <a:latin typeface="Cambria Math" pitchFamily="18" charset="0"/>
                    <a:ea typeface="Cambria Math" pitchFamily="18" charset="0"/>
                  </a:rPr>
                  <a:t>We know that particles can only travel on </a:t>
                </a:r>
                <a:r>
                  <a:rPr lang="en-US" altLang="zh-TW" dirty="0" err="1" smtClean="0">
                    <a:latin typeface="Cambria Math" pitchFamily="18" charset="0"/>
                    <a:ea typeface="Cambria Math" pitchFamily="18" charset="0"/>
                  </a:rPr>
                  <a:t>timelike</a:t>
                </a:r>
                <a:r>
                  <a:rPr lang="en-US" altLang="zh-TW" dirty="0" smtClean="0">
                    <a:latin typeface="Cambria Math" pitchFamily="18" charset="0"/>
                    <a:ea typeface="Cambria Math" pitchFamily="18" charset="0"/>
                  </a:rPr>
                  <a:t> trajectories, that is, </a:t>
                </a:r>
                <a14:m>
                  <m:oMath xmlns:m="http://schemas.openxmlformats.org/officeDocument/2006/math">
                    <m:sSup>
                      <m:sSupPr>
                        <m:ctrlPr>
                          <a:rPr lang="zh-TW" altLang="en-US" i="1">
                            <a:latin typeface="Cambria Math"/>
                          </a:rPr>
                        </m:ctrlPr>
                      </m:sSupPr>
                      <m:e>
                        <m:r>
                          <m:rPr>
                            <m:sty m:val="p"/>
                          </m:rPr>
                          <a:rPr lang="zh-TW" altLang="en-US">
                            <a:latin typeface="Cambria Math"/>
                          </a:rPr>
                          <m:t>ds</m:t>
                        </m:r>
                      </m:e>
                      <m:sup>
                        <m:r>
                          <a:rPr lang="zh-TW" altLang="en-US">
                            <a:latin typeface="Cambria Math"/>
                          </a:rPr>
                          <m:t>2</m:t>
                        </m:r>
                      </m:sup>
                    </m:sSup>
                    <m:r>
                      <a:rPr lang="zh-TW" altLang="en-US">
                        <a:latin typeface="Cambria Math"/>
                      </a:rPr>
                      <m:t>&lt;0</m:t>
                    </m:r>
                  </m:oMath>
                </a14:m>
                <a:r>
                  <a:rPr lang="en-US" altLang="zh-TW" dirty="0" smtClean="0"/>
                  <a:t>.</a:t>
                </a:r>
              </a:p>
              <a:p>
                <a:endParaRPr lang="en-US" altLang="zh-TW" dirty="0"/>
              </a:p>
              <a:p>
                <a:r>
                  <a:rPr lang="en-US" altLang="zh-TW" dirty="0" smtClean="0"/>
                  <a:t>Outside the horizon, </a:t>
                </a:r>
                <a14:m>
                  <m:oMath xmlns:m="http://schemas.openxmlformats.org/officeDocument/2006/math">
                    <m:sSub>
                      <m:sSubPr>
                        <m:ctrlPr>
                          <a:rPr lang="zh-TW" altLang="en-US" i="1">
                            <a:latin typeface="Cambria Math"/>
                          </a:rPr>
                        </m:ctrlPr>
                      </m:sSubPr>
                      <m:e>
                        <m:r>
                          <a:rPr lang="zh-TW" altLang="en-US" i="1">
                            <a:latin typeface="Cambria Math"/>
                          </a:rPr>
                          <m:t>𝑔</m:t>
                        </m:r>
                      </m:e>
                      <m:sub>
                        <m:r>
                          <m:rPr>
                            <m:sty m:val="p"/>
                          </m:rPr>
                          <a:rPr lang="zh-TW" altLang="en-US">
                            <a:latin typeface="Cambria Math"/>
                          </a:rPr>
                          <m:t>tt</m:t>
                        </m:r>
                      </m:sub>
                    </m:sSub>
                  </m:oMath>
                </a14:m>
                <a:r>
                  <a:rPr lang="en-US" altLang="zh-TW" dirty="0" smtClean="0"/>
                  <a:t> is the negative term so</a:t>
                </a:r>
                <a:r>
                  <a:rPr lang="zh-TW" altLang="en-US" dirty="0" smtClean="0"/>
                  <a:t> </a:t>
                </a:r>
                <a:r>
                  <a:rPr lang="en-US" altLang="zh-TW" dirty="0" smtClean="0"/>
                  <a:t>we can be on a </a:t>
                </a:r>
                <a:r>
                  <a:rPr lang="en-US" altLang="zh-TW" dirty="0" err="1" smtClean="0"/>
                  <a:t>timelike</a:t>
                </a:r>
                <a:r>
                  <a:rPr lang="en-US" altLang="zh-TW" dirty="0" smtClean="0"/>
                  <a:t> trajectory if we have </a:t>
                </a:r>
                <a14:m>
                  <m:oMath xmlns:m="http://schemas.openxmlformats.org/officeDocument/2006/math">
                    <m:r>
                      <m:rPr>
                        <m:sty m:val="p"/>
                      </m:rPr>
                      <a:rPr lang="zh-TW" altLang="en-US">
                        <a:latin typeface="Cambria Math"/>
                      </a:rPr>
                      <m:t>dt</m:t>
                    </m:r>
                    <m:r>
                      <a:rPr lang="zh-TW" altLang="en-US">
                        <a:latin typeface="Cambria Math"/>
                      </a:rPr>
                      <m:t>≠0,</m:t>
                    </m:r>
                    <m:r>
                      <m:rPr>
                        <m:sty m:val="p"/>
                      </m:rPr>
                      <a:rPr lang="zh-TW" altLang="en-US">
                        <a:latin typeface="Cambria Math"/>
                      </a:rPr>
                      <m:t>dr</m:t>
                    </m:r>
                    <m:r>
                      <a:rPr lang="zh-TW" altLang="en-US">
                        <a:latin typeface="Cambria Math"/>
                      </a:rPr>
                      <m:t>=</m:t>
                    </m:r>
                    <m:r>
                      <m:rPr>
                        <m:sty m:val="p"/>
                      </m:rPr>
                      <a:rPr lang="zh-TW" altLang="en-US">
                        <a:latin typeface="Cambria Math"/>
                      </a:rPr>
                      <m:t>dθ</m:t>
                    </m:r>
                    <m:r>
                      <a:rPr lang="zh-TW" altLang="en-US">
                        <a:latin typeface="Cambria Math"/>
                      </a:rPr>
                      <m:t>=</m:t>
                    </m:r>
                    <m:r>
                      <m:rPr>
                        <m:sty m:val="p"/>
                      </m:rPr>
                      <a:rPr lang="zh-TW" altLang="en-US">
                        <a:latin typeface="Cambria Math"/>
                      </a:rPr>
                      <m:t>dϕ</m:t>
                    </m:r>
                    <m:r>
                      <a:rPr lang="zh-TW" altLang="en-US">
                        <a:latin typeface="Cambria Math"/>
                      </a:rPr>
                      <m:t>=0</m:t>
                    </m:r>
                  </m:oMath>
                </a14:m>
                <a:endParaRPr lang="zh-TW" altLang="en-US" dirty="0"/>
              </a:p>
              <a:p>
                <a:endParaRPr lang="zh-TW" altLang="en-US" dirty="0"/>
              </a:p>
              <a:p>
                <a:r>
                  <a:rPr lang="en-US" altLang="zh-TW" dirty="0" smtClean="0">
                    <a:latin typeface="Cambria Math" pitchFamily="18" charset="0"/>
                    <a:ea typeface="Cambria Math" pitchFamily="18" charset="0"/>
                  </a:rPr>
                  <a:t>Inside the horizon, it is </a:t>
                </a:r>
                <a14:m>
                  <m:oMath xmlns:m="http://schemas.openxmlformats.org/officeDocument/2006/math">
                    <m:sSub>
                      <m:sSubPr>
                        <m:ctrlPr>
                          <a:rPr lang="zh-TW" altLang="en-US" i="1">
                            <a:latin typeface="Cambria Math"/>
                          </a:rPr>
                        </m:ctrlPr>
                      </m:sSubPr>
                      <m:e>
                        <m:r>
                          <a:rPr lang="zh-TW" altLang="en-US" i="1">
                            <a:latin typeface="Cambria Math"/>
                          </a:rPr>
                          <m:t>𝑔</m:t>
                        </m:r>
                      </m:e>
                      <m:sub>
                        <m:r>
                          <m:rPr>
                            <m:sty m:val="p"/>
                          </m:rPr>
                          <a:rPr lang="en-US" altLang="zh-TW" b="0" i="0" smtClean="0">
                            <a:latin typeface="Cambria Math"/>
                          </a:rPr>
                          <m:t>rr</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that is negative! So to be on a </a:t>
                </a:r>
                <a:r>
                  <a:rPr lang="en-US" altLang="zh-TW" dirty="0" err="1" smtClean="0">
                    <a:latin typeface="Cambria Math" pitchFamily="18" charset="0"/>
                    <a:ea typeface="Cambria Math" pitchFamily="18" charset="0"/>
                  </a:rPr>
                  <a:t>timelike</a:t>
                </a:r>
                <a:r>
                  <a:rPr lang="en-US" altLang="zh-TW" dirty="0" smtClean="0">
                    <a:latin typeface="Cambria Math" pitchFamily="18" charset="0"/>
                    <a:ea typeface="Cambria Math" pitchFamily="18" charset="0"/>
                  </a:rPr>
                  <a:t> trajectory, the simplest case would be to have </a:t>
                </a:r>
                <a14:m>
                  <m:oMath xmlns:m="http://schemas.openxmlformats.org/officeDocument/2006/math">
                    <m:r>
                      <m:rPr>
                        <m:sty m:val="p"/>
                      </m:rPr>
                      <a:rPr lang="zh-TW" altLang="en-US">
                        <a:latin typeface="Cambria Math"/>
                      </a:rPr>
                      <m:t>d</m:t>
                    </m:r>
                    <m:r>
                      <m:rPr>
                        <m:sty m:val="p"/>
                      </m:rPr>
                      <a:rPr lang="en-US" altLang="zh-TW" b="0" i="0" smtClean="0">
                        <a:latin typeface="Cambria Math"/>
                      </a:rPr>
                      <m:t>r</m:t>
                    </m:r>
                    <m:r>
                      <a:rPr lang="zh-TW" altLang="en-US">
                        <a:latin typeface="Cambria Math"/>
                      </a:rPr>
                      <m:t>≠0,</m:t>
                    </m:r>
                    <m:r>
                      <m:rPr>
                        <m:sty m:val="p"/>
                      </m:rPr>
                      <a:rPr lang="zh-TW" altLang="en-US">
                        <a:latin typeface="Cambria Math"/>
                      </a:rPr>
                      <m:t>dt</m:t>
                    </m:r>
                    <m:r>
                      <a:rPr lang="zh-TW" altLang="en-US">
                        <a:latin typeface="Cambria Math"/>
                      </a:rPr>
                      <m:t>=</m:t>
                    </m:r>
                    <m:r>
                      <m:rPr>
                        <m:sty m:val="p"/>
                      </m:rPr>
                      <a:rPr lang="zh-TW" altLang="en-US">
                        <a:latin typeface="Cambria Math"/>
                      </a:rPr>
                      <m:t>dθ</m:t>
                    </m:r>
                    <m:r>
                      <a:rPr lang="zh-TW" altLang="en-US">
                        <a:latin typeface="Cambria Math"/>
                      </a:rPr>
                      <m:t>=</m:t>
                    </m:r>
                    <m:r>
                      <m:rPr>
                        <m:sty m:val="p"/>
                      </m:rPr>
                      <a:rPr lang="zh-TW" altLang="en-US">
                        <a:latin typeface="Cambria Math"/>
                      </a:rPr>
                      <m:t>dϕ</m:t>
                    </m:r>
                    <m:r>
                      <a:rPr lang="zh-TW" altLang="en-US">
                        <a:latin typeface="Cambria Math"/>
                      </a:rPr>
                      <m:t>=0</m:t>
                    </m:r>
                  </m:oMath>
                </a14:m>
                <a:endParaRPr lang="zh-TW" altLang="en-US" dirty="0"/>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This means that we can only fall toward the BH once we pass the horizon!</a:t>
                </a:r>
                <a:endParaRPr lang="zh-TW" altLang="en-US" dirty="0" smtClean="0">
                  <a:latin typeface="Cambria Math" pitchFamily="18" charset="0"/>
                  <a:ea typeface="Cambria Math"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11896" y="3869009"/>
                <a:ext cx="8598275" cy="2862322"/>
              </a:xfrm>
              <a:prstGeom prst="rect">
                <a:avLst/>
              </a:prstGeom>
              <a:blipFill rotWithShape="1">
                <a:blip r:embed="rId5"/>
                <a:stretch>
                  <a:fillRect l="-638" t="-1279" b="-234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5941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animEffect transition="in" filter="fade">
                                      <p:cBhvr>
                                        <p:cTn id="15"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Coordinate Systems</a:t>
            </a:r>
            <a:endParaRPr lang="zh-TW" altLang="en-US" dirty="0"/>
          </a:p>
        </p:txBody>
      </p:sp>
      <p:sp>
        <p:nvSpPr>
          <p:cNvPr id="3" name="TextBox 2"/>
          <p:cNvSpPr txBox="1"/>
          <p:nvPr/>
        </p:nvSpPr>
        <p:spPr>
          <a:xfrm>
            <a:off x="379154" y="914017"/>
            <a:ext cx="346152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1. The moving body frame (MOV)</a:t>
            </a:r>
            <a:endParaRPr lang="zh-TW" altLang="en-US" dirty="0" smtClean="0">
              <a:latin typeface="Cambria Math" pitchFamily="18" charset="0"/>
              <a:ea typeface="Cambria Math" pitchFamily="18" charset="0"/>
            </a:endParaRPr>
          </a:p>
        </p:txBody>
      </p:sp>
      <p:sp>
        <p:nvSpPr>
          <p:cNvPr id="6" name="TextBox 5"/>
          <p:cNvSpPr txBox="1"/>
          <p:nvPr/>
        </p:nvSpPr>
        <p:spPr>
          <a:xfrm>
            <a:off x="333406" y="4075637"/>
            <a:ext cx="347601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2. Fixed local Lorentz frame (FIX)</a:t>
            </a:r>
            <a:endParaRPr lang="zh-TW" altLang="en-US" dirty="0" smtClean="0">
              <a:latin typeface="Cambria Math" pitchFamily="18" charset="0"/>
              <a:ea typeface="Cambria Math" pitchFamily="18" charset="0"/>
            </a:endParaRPr>
          </a:p>
        </p:txBody>
      </p:sp>
      <p:sp>
        <p:nvSpPr>
          <p:cNvPr id="7" name="TextBox 6"/>
          <p:cNvSpPr txBox="1"/>
          <p:nvPr/>
        </p:nvSpPr>
        <p:spPr>
          <a:xfrm>
            <a:off x="4759044" y="1492540"/>
            <a:ext cx="374326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3. Schwarzschild-Hilbert frame (SH)</a:t>
            </a:r>
            <a:endParaRPr lang="zh-TW" altLang="en-US" dirty="0" smtClean="0">
              <a:latin typeface="Cambria Math" pitchFamily="18" charset="0"/>
              <a:ea typeface="Cambria Math" pitchFamily="18" charset="0"/>
            </a:endParaRPr>
          </a:p>
        </p:txBody>
      </p:sp>
      <p:grpSp>
        <p:nvGrpSpPr>
          <p:cNvPr id="10" name="Group 9"/>
          <p:cNvGrpSpPr/>
          <p:nvPr/>
        </p:nvGrpSpPr>
        <p:grpSpPr>
          <a:xfrm>
            <a:off x="823527" y="4480504"/>
            <a:ext cx="2428533" cy="2232027"/>
            <a:chOff x="5495233" y="2881944"/>
            <a:chExt cx="4023483" cy="3976056"/>
          </a:xfrm>
        </p:grpSpPr>
        <p:pic>
          <p:nvPicPr>
            <p:cNvPr id="11" name="Picture 10"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5495233" y="2881944"/>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6809729" y="4675181"/>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V="1">
              <a:off x="7435780" y="4718612"/>
              <a:ext cx="1387611" cy="777994"/>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4"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6809729" y="4675182"/>
              <a:ext cx="1252103" cy="9402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8035215" y="3921533"/>
              <a:ext cx="1252103" cy="9402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45059" y="1361794"/>
            <a:ext cx="3211684" cy="2682346"/>
            <a:chOff x="160937" y="1213596"/>
            <a:chExt cx="5220688" cy="4749054"/>
          </a:xfrm>
        </p:grpSpPr>
        <p:pic>
          <p:nvPicPr>
            <p:cNvPr id="17" name="Picture 16"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1358142" y="1213596"/>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160937" y="1986594"/>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G:\Desktop\Black Hole Astrophysics\Textbook circle\09 Ch7.4\vehic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89639" flipH="1">
              <a:off x="2672638" y="3006833"/>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2088565" y="3809035"/>
              <a:ext cx="1387611" cy="777994"/>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4447575" y="1998290"/>
            <a:ext cx="4196804" cy="3329713"/>
            <a:chOff x="167778" y="1462694"/>
            <a:chExt cx="5515621" cy="4535434"/>
          </a:xfrm>
        </p:grpSpPr>
        <p:pic>
          <p:nvPicPr>
            <p:cNvPr id="22" name="Picture 21" descr="G:\Desktop\Black Hole Astrophysics\Textbook circle\08 Ch 6.5.2.&amp;6.6.2.2&amp;7.1~7.3\Triangles_(spherical_geometry)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78" y="1462694"/>
              <a:ext cx="5515621" cy="4535434"/>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3213036" y="3158705"/>
              <a:ext cx="2441314" cy="2412536"/>
              <a:chOff x="3996567" y="2755868"/>
              <a:chExt cx="4023483" cy="3976056"/>
            </a:xfrm>
          </p:grpSpPr>
          <p:pic>
            <p:nvPicPr>
              <p:cNvPr id="24" name="Picture 23" descr="G:\Desktop\Black Hole Astrophysics\Textbook circle\08 Ch 6.5.2.&amp;6.6.2.2&amp;7.1~7.3\Triangles_(spherical_geometry)_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59" t="37297" b="8693"/>
              <a:stretch/>
            </p:blipFill>
            <p:spPr bwMode="auto">
              <a:xfrm>
                <a:off x="3996567" y="2755868"/>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G:\Desktop\Black Hole Astrophysics\Textbook circle\09 Ch7.4\vehic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789639" flipH="1">
                <a:off x="5311063" y="4549105"/>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p:nvPr/>
            </p:nvCxnSpPr>
            <p:spPr>
              <a:xfrm flipV="1">
                <a:off x="5937114" y="4592536"/>
                <a:ext cx="1387611" cy="777994"/>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27" name="Picture 3" descr="G:\Desktop\Black Hole Astrophysics\Textbook circle\09 Ch7.4\vehic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789639" flipH="1">
                <a:off x="5311063" y="4549106"/>
                <a:ext cx="1252103" cy="94023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G:\Desktop\Black Hole Astrophysics\Textbook circle\09 Ch7.4\vehic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789639" flipH="1">
                <a:off x="6543323" y="3776432"/>
                <a:ext cx="1252103" cy="94023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451305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G:\Desktop\Black Hole Astrophysics\Textbook circle\08 Ch 6.5.2.&amp;6.6.2.2&amp;7.1~7.3\Triangles_(spherical_geometry)_s.jpg"/>
          <p:cNvPicPr>
            <a:picLocks noChangeAspect="1" noChangeArrowheads="1"/>
          </p:cNvPicPr>
          <p:nvPr/>
        </p:nvPicPr>
        <p:blipFill rotWithShape="1">
          <a:blip r:embed="rId3">
            <a:extLst>
              <a:ext uri="{28A0092B-C50C-407E-A947-70E740481C1C}">
                <a14:useLocalDpi xmlns:a14="http://schemas.microsoft.com/office/drawing/2010/main" val="0"/>
              </a:ext>
            </a:extLst>
          </a:blip>
          <a:srcRect l="55059" t="37297" b="8693"/>
          <a:stretch/>
        </p:blipFill>
        <p:spPr bwMode="auto">
          <a:xfrm>
            <a:off x="1358141" y="1213596"/>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Desktop\Black Hole Astrophysics\Textbook circle\08 Ch 6.5.2.&amp;6.6.2.2&amp;7.1~7.3\Triangles_(spherical_geometry)_s.jpg"/>
          <p:cNvPicPr>
            <a:picLocks noChangeAspect="1" noChangeArrowheads="1"/>
          </p:cNvPicPr>
          <p:nvPr/>
        </p:nvPicPr>
        <p:blipFill rotWithShape="1">
          <a:blip r:embed="rId3">
            <a:extLst>
              <a:ext uri="{28A0092B-C50C-407E-A947-70E740481C1C}">
                <a14:useLocalDpi xmlns:a14="http://schemas.microsoft.com/office/drawing/2010/main" val="0"/>
              </a:ext>
            </a:extLst>
          </a:blip>
          <a:srcRect l="55059" t="37297" b="8693"/>
          <a:stretch/>
        </p:blipFill>
        <p:spPr bwMode="auto">
          <a:xfrm>
            <a:off x="1358142" y="1213596"/>
            <a:ext cx="4023483" cy="39760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rmAutofit/>
          </a:bodyPr>
          <a:lstStyle/>
          <a:p>
            <a:r>
              <a:rPr lang="en-US" altLang="zh-TW" dirty="0">
                <a:ea typeface="Cambria Math" pitchFamily="18" charset="0"/>
              </a:rPr>
              <a:t>The moving body frame (MOV</a:t>
            </a:r>
            <a:r>
              <a:rPr lang="en-US" altLang="zh-TW" dirty="0" smtClean="0">
                <a:ea typeface="Cambria Math" pitchFamily="18" charset="0"/>
              </a:rPr>
              <a:t>)</a:t>
            </a:r>
            <a:endParaRPr lang="zh-TW" altLang="en-US" dirty="0"/>
          </a:p>
        </p:txBody>
      </p:sp>
      <p:pic>
        <p:nvPicPr>
          <p:cNvPr id="20" name="Picture 3" descr="G:\Desktop\Black Hole Astrophysics\Textbook circle\09 Ch7.4\vehic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89639" flipH="1">
            <a:off x="2672638" y="3006833"/>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p:cNvCxnSpPr/>
          <p:nvPr/>
        </p:nvCxnSpPr>
        <p:spPr>
          <a:xfrm flipV="1">
            <a:off x="2088565" y="3809035"/>
            <a:ext cx="1387611" cy="777994"/>
          </a:xfrm>
          <a:prstGeom prst="straightConnector1">
            <a:avLst/>
          </a:prstGeom>
          <a:ln w="635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5618376" y="1385740"/>
                <a:ext cx="3327662" cy="3342966"/>
              </a:xfrm>
              <a:prstGeom prst="rect">
                <a:avLst/>
              </a:prstGeom>
              <a:noFill/>
            </p:spPr>
            <p:txBody>
              <a:bodyPr wrap="square" rtlCol="0">
                <a:spAutoFit/>
              </a:bodyPr>
              <a:lstStyle/>
              <a:p>
                <a:r>
                  <a:rPr lang="en-US" altLang="zh-TW" dirty="0" smtClean="0">
                    <a:latin typeface="Cambria Math" pitchFamily="18" charset="0"/>
                    <a:ea typeface="Cambria Math" pitchFamily="18" charset="0"/>
                  </a:rPr>
                  <a:t>In this frame, we are moving with the object of interest. Since</a:t>
                </a:r>
                <a:r>
                  <a:rPr lang="zh-TW" altLang="en-US" dirty="0" smtClean="0">
                    <a:latin typeface="Cambria Math" pitchFamily="18" charset="0"/>
                    <a:ea typeface="Cambria Math" pitchFamily="18" charset="0"/>
                  </a:rPr>
                  <a:t>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is locally flat, we have a </a:t>
                </a:r>
                <a:r>
                  <a:rPr lang="en-US" altLang="zh-TW" dirty="0" err="1" smtClean="0">
                    <a:latin typeface="Cambria Math" pitchFamily="18" charset="0"/>
                    <a:ea typeface="Cambria Math" pitchFamily="18" charset="0"/>
                  </a:rPr>
                  <a:t>Minkowski</a:t>
                </a:r>
                <a:r>
                  <a:rPr lang="en-US" altLang="zh-TW" dirty="0" smtClean="0">
                    <a:latin typeface="Cambria Math" pitchFamily="18" charset="0"/>
                    <a:ea typeface="Cambria Math" pitchFamily="18" charset="0"/>
                  </a:rPr>
                  <a:t> metric in this case </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bSup>
                                <m:sSubSupPr>
                                  <m:ctrlPr>
                                    <a:rPr lang="zh-TW" altLang="en-US" i="1">
                                      <a:latin typeface="Cambria Math"/>
                                    </a:rPr>
                                  </m:ctrlPr>
                                </m:sSubSupPr>
                                <m:e>
                                  <m:r>
                                    <a:rPr lang="zh-TW" altLang="en-US" i="1">
                                      <a:latin typeface="Cambria Math"/>
                                    </a:rPr>
                                    <m:t>𝑔</m:t>
                                  </m:r>
                                </m:e>
                                <m:sub>
                                  <m:r>
                                    <m:rPr>
                                      <m:sty m:val="p"/>
                                    </m:rPr>
                                    <a:rPr lang="zh-TW" altLang="en-US">
                                      <a:latin typeface="Cambria Math"/>
                                    </a:rPr>
                                    <m:t>MOV</m:t>
                                  </m:r>
                                </m:sub>
                                <m:sup>
                                  <m:r>
                                    <m:rPr>
                                      <m:sty m:val="p"/>
                                    </m:rPr>
                                    <a:rPr lang="zh-TW" altLang="en-US">
                                      <a:latin typeface="Cambria Math"/>
                                    </a:rPr>
                                    <m:t>Sch</m:t>
                                  </m:r>
                                </m:sup>
                              </m:sSubSup>
                            </m:e>
                          </m:d>
                        </m:e>
                        <m:sub>
                          <m:r>
                            <m:rPr>
                              <m:sty m:val="p"/>
                            </m:rPr>
                            <a:rPr lang="zh-TW" altLang="en-US">
                              <a:latin typeface="Cambria Math"/>
                            </a:rPr>
                            <m:t>αβ</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−1</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1</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1</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1</m:t>
                                </m:r>
                              </m:e>
                            </m:mr>
                          </m:m>
                        </m:e>
                      </m:d>
                    </m:oMath>
                  </m:oMathPara>
                </a14:m>
                <a:endParaRPr lang="zh-TW" altLang="en-US" dirty="0"/>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and by definition the 4-velocity </a:t>
                </a:r>
                <a14:m>
                  <m:oMath xmlns:m="http://schemas.openxmlformats.org/officeDocument/2006/math">
                    <m:sSup>
                      <m:sSupPr>
                        <m:ctrlPr>
                          <a:rPr lang="zh-TW" altLang="en-US" i="1">
                            <a:latin typeface="Cambria Math"/>
                          </a:rPr>
                        </m:ctrlPr>
                      </m:sSupPr>
                      <m:e>
                        <m:d>
                          <m:dPr>
                            <m:ctrlPr>
                              <a:rPr lang="zh-TW" altLang="en-US" i="1">
                                <a:latin typeface="Cambria Math"/>
                              </a:rPr>
                            </m:ctrlPr>
                          </m:dPr>
                          <m:e>
                            <m:sSub>
                              <m:sSubPr>
                                <m:ctrlPr>
                                  <a:rPr lang="zh-TW" altLang="en-US" i="1">
                                    <a:latin typeface="Cambria Math"/>
                                  </a:rPr>
                                </m:ctrlPr>
                              </m:sSubPr>
                              <m:e>
                                <m:r>
                                  <a:rPr lang="zh-TW" altLang="en-US" i="1">
                                    <a:latin typeface="Cambria Math"/>
                                  </a:rPr>
                                  <m:t>𝑈</m:t>
                                </m:r>
                              </m:e>
                              <m:sub>
                                <m:r>
                                  <m:rPr>
                                    <m:sty m:val="p"/>
                                  </m:rPr>
                                  <a:rPr lang="zh-TW" altLang="en-US">
                                    <a:latin typeface="Cambria Math"/>
                                  </a:rPr>
                                  <m:t>MOV</m:t>
                                </m:r>
                              </m:sub>
                            </m:sSub>
                          </m:e>
                        </m:d>
                      </m:e>
                      <m:sup>
                        <m:r>
                          <a:rPr lang="zh-TW" altLang="en-US" i="1">
                            <a:latin typeface="Cambria Math"/>
                          </a:rPr>
                          <m:t>𝛼</m:t>
                        </m:r>
                      </m:sup>
                    </m:sSup>
                    <m:r>
                      <a:rPr lang="zh-TW" altLang="en-US">
                        <a:latin typeface="Cambria Math"/>
                      </a:rPr>
                      <m:t>=</m:t>
                    </m:r>
                    <m:d>
                      <m:dPr>
                        <m:ctrlPr>
                          <a:rPr lang="zh-TW" altLang="en-US" i="1">
                            <a:latin typeface="Cambria Math"/>
                          </a:rPr>
                        </m:ctrlPr>
                      </m:dPr>
                      <m:e>
                        <m:r>
                          <a:rPr lang="zh-TW" altLang="en-US" i="1">
                            <a:latin typeface="Cambria Math"/>
                          </a:rPr>
                          <m:t>𝑐</m:t>
                        </m:r>
                        <m:r>
                          <a:rPr lang="zh-TW" altLang="en-US">
                            <a:latin typeface="Cambria Math"/>
                          </a:rPr>
                          <m:t>,0,0,0</m:t>
                        </m:r>
                      </m:e>
                    </m:d>
                  </m:oMath>
                </a14:m>
                <a:endParaRPr lang="en-US" altLang="zh-TW" dirty="0" smtClean="0"/>
              </a:p>
            </p:txBody>
          </p:sp>
        </mc:Choice>
        <mc:Fallback xmlns="">
          <p:sp>
            <p:nvSpPr>
              <p:cNvPr id="30" name="TextBox 29"/>
              <p:cNvSpPr txBox="1">
                <a:spLocks noRot="1" noChangeAspect="1" noMove="1" noResize="1" noEditPoints="1" noAdjustHandles="1" noChangeArrowheads="1" noChangeShapeType="1" noTextEdit="1"/>
              </p:cNvSpPr>
              <p:nvPr/>
            </p:nvSpPr>
            <p:spPr>
              <a:xfrm>
                <a:off x="5618376" y="1385740"/>
                <a:ext cx="3327662" cy="3342966"/>
              </a:xfrm>
              <a:prstGeom prst="rect">
                <a:avLst/>
              </a:prstGeom>
              <a:blipFill rotWithShape="1">
                <a:blip r:embed="rId5"/>
                <a:stretch>
                  <a:fillRect l="-1648" t="-1093" r="-1282"/>
                </a:stretch>
              </a:blipFill>
            </p:spPr>
            <p:txBody>
              <a:bodyPr/>
              <a:lstStyle/>
              <a:p>
                <a:r>
                  <a:rPr lang="zh-TW" altLang="en-US">
                    <a:noFill/>
                  </a:rPr>
                  <a:t> </a:t>
                </a:r>
              </a:p>
            </p:txBody>
          </p:sp>
        </mc:Fallback>
      </mc:AlternateContent>
      <p:sp>
        <p:nvSpPr>
          <p:cNvPr id="36" name="Rectangle 35"/>
          <p:cNvSpPr/>
          <p:nvPr/>
        </p:nvSpPr>
        <p:spPr>
          <a:xfrm>
            <a:off x="5734394" y="5060828"/>
            <a:ext cx="3211644" cy="1200329"/>
          </a:xfrm>
          <a:prstGeom prst="rect">
            <a:avLst/>
          </a:prstGeom>
        </p:spPr>
        <p:txBody>
          <a:bodyPr wrap="square">
            <a:spAutoFit/>
          </a:bodyPr>
          <a:lstStyle/>
          <a:p>
            <a:r>
              <a:rPr lang="en-US" altLang="zh-TW" dirty="0" smtClean="0"/>
              <a:t>This </a:t>
            </a:r>
            <a:r>
              <a:rPr lang="en-US" altLang="zh-TW" dirty="0"/>
              <a:t>frame is useful for expressing microphysics, such as gas pressure, temperature, and density, but not motion.</a:t>
            </a:r>
            <a:endParaRPr lang="zh-TW" altLang="en-US" dirty="0"/>
          </a:p>
        </p:txBody>
      </p:sp>
    </p:spTree>
    <p:extLst>
      <p:ext uri="{BB962C8B-B14F-4D97-AF65-F5344CB8AC3E}">
        <p14:creationId xmlns:p14="http://schemas.microsoft.com/office/powerpoint/2010/main" val="356397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1.11111E-6 L -0.13333 0.11806 " pathEditMode="relative" rAng="0" ptsTypes="AA">
                                      <p:cBhvr>
                                        <p:cTn id="6" dur="2000" fill="hold"/>
                                        <p:tgtEl>
                                          <p:spTgt spid="19"/>
                                        </p:tgtEl>
                                        <p:attrNameLst>
                                          <p:attrName>ppt_x</p:attrName>
                                          <p:attrName>ppt_y</p:attrName>
                                        </p:attrNameLst>
                                      </p:cBhvr>
                                      <p:rCtr x="-6667" y="5903"/>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a:ea typeface="Cambria Math" pitchFamily="18" charset="0"/>
              </a:rPr>
              <a:t>Fixed local Lorentz frame (FIX</a:t>
            </a:r>
            <a:r>
              <a:rPr lang="en-US" altLang="zh-TW" dirty="0" smtClean="0">
                <a:ea typeface="Cambria Math" pitchFamily="18" charset="0"/>
              </a:rPr>
              <a:t>)</a:t>
            </a:r>
            <a:endParaRPr lang="zh-TW" altLang="en-US" dirty="0"/>
          </a:p>
        </p:txBody>
      </p:sp>
      <p:pic>
        <p:nvPicPr>
          <p:cNvPr id="15" name="Picture 14"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112528" y="1213596"/>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1427024" y="3006833"/>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V="1">
            <a:off x="2053075" y="3050264"/>
            <a:ext cx="1387611" cy="777994"/>
          </a:xfrm>
          <a:prstGeom prst="straightConnector1">
            <a:avLst/>
          </a:prstGeom>
          <a:ln w="635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20"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1427024" y="3006834"/>
            <a:ext cx="1252103" cy="94023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8" name="TextBox 27"/>
              <p:cNvSpPr txBox="1"/>
              <p:nvPr/>
            </p:nvSpPr>
            <p:spPr>
              <a:xfrm>
                <a:off x="4337995" y="901466"/>
                <a:ext cx="4703975" cy="4935005"/>
              </a:xfrm>
              <a:prstGeom prst="rect">
                <a:avLst/>
              </a:prstGeom>
              <a:noFill/>
            </p:spPr>
            <p:txBody>
              <a:bodyPr wrap="square" rtlCol="0">
                <a:spAutoFit/>
              </a:bodyPr>
              <a:lstStyle/>
              <a:p>
                <a:r>
                  <a:rPr lang="en-US" altLang="zh-TW" dirty="0" smtClean="0">
                    <a:latin typeface="Cambria Math" pitchFamily="18" charset="0"/>
                    <a:ea typeface="Cambria Math" pitchFamily="18" charset="0"/>
                  </a:rPr>
                  <a:t>In this frame, we consider some locally flat part of the Schwarzschild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to sit on and watch things fly past. Therefore the metric is still the </a:t>
                </a:r>
                <a:r>
                  <a:rPr lang="en-US" altLang="zh-TW" dirty="0" err="1" smtClean="0">
                    <a:latin typeface="Cambria Math" pitchFamily="18" charset="0"/>
                    <a:ea typeface="Cambria Math" pitchFamily="18" charset="0"/>
                  </a:rPr>
                  <a:t>Minkowski</a:t>
                </a:r>
                <a:r>
                  <a:rPr lang="en-US" altLang="zh-TW" dirty="0" smtClean="0">
                    <a:latin typeface="Cambria Math" pitchFamily="18" charset="0"/>
                    <a:ea typeface="Cambria Math" pitchFamily="18" charset="0"/>
                  </a:rPr>
                  <a:t> one</a:t>
                </a:r>
              </a:p>
              <a:p>
                <a:endParaRPr lang="en-US" altLang="zh-TW" dirty="0" smtClean="0">
                  <a:latin typeface="Cambria Math" pitchFamily="18" charset="0"/>
                  <a:ea typeface="Cambria Math" pitchFamily="18" charset="0"/>
                </a:endParaRP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bSup>
                                <m:sSubSupPr>
                                  <m:ctrlPr>
                                    <a:rPr lang="zh-TW" altLang="en-US" i="1">
                                      <a:latin typeface="Cambria Math"/>
                                    </a:rPr>
                                  </m:ctrlPr>
                                </m:sSubSupPr>
                                <m:e>
                                  <m:r>
                                    <a:rPr lang="zh-TW" altLang="en-US" i="1">
                                      <a:latin typeface="Cambria Math"/>
                                    </a:rPr>
                                    <m:t>𝑔</m:t>
                                  </m:r>
                                </m:e>
                                <m:sub>
                                  <m:r>
                                    <m:rPr>
                                      <m:sty m:val="p"/>
                                    </m:rPr>
                                    <a:rPr lang="zh-TW" altLang="en-US">
                                      <a:latin typeface="Cambria Math"/>
                                    </a:rPr>
                                    <m:t>FIX</m:t>
                                  </m:r>
                                </m:sub>
                                <m:sup>
                                  <m:r>
                                    <m:rPr>
                                      <m:sty m:val="p"/>
                                    </m:rPr>
                                    <a:rPr lang="zh-TW" altLang="en-US">
                                      <a:latin typeface="Cambria Math"/>
                                    </a:rPr>
                                    <m:t>Sch</m:t>
                                  </m:r>
                                </m:sup>
                              </m:sSubSup>
                            </m:e>
                          </m:d>
                        </m:e>
                        <m:sub>
                          <m:r>
                            <m:rPr>
                              <m:sty m:val="p"/>
                            </m:rPr>
                            <a:rPr lang="zh-TW" altLang="en-US">
                              <a:latin typeface="Cambria Math"/>
                            </a:rPr>
                            <m:t>αβ</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−1</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1</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1</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1</m:t>
                                </m:r>
                              </m:e>
                            </m:mr>
                          </m:m>
                        </m:e>
                      </m:d>
                    </m:oMath>
                  </m:oMathPara>
                </a14:m>
                <a:endParaRPr lang="en-US" altLang="zh-TW" dirty="0" smtClean="0"/>
              </a:p>
              <a:p>
                <a:endParaRPr lang="zh-TW" altLang="en-US" dirty="0"/>
              </a:p>
              <a:p>
                <a:r>
                  <a:rPr lang="en-US" altLang="zh-TW" dirty="0" smtClean="0">
                    <a:latin typeface="Cambria Math" pitchFamily="18" charset="0"/>
                    <a:ea typeface="Cambria Math" pitchFamily="18" charset="0"/>
                  </a:rPr>
                  <a:t>but now the 4-velocity of objects become </a:t>
                </a:r>
              </a:p>
              <a:p>
                <a:pPr algn="ct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d>
                            <m:dPr>
                              <m:ctrlPr>
                                <a:rPr lang="zh-TW" altLang="en-US" i="1">
                                  <a:latin typeface="Cambria Math"/>
                                </a:rPr>
                              </m:ctrlPr>
                            </m:dPr>
                            <m:e>
                              <m:sSub>
                                <m:sSubPr>
                                  <m:ctrlPr>
                                    <a:rPr lang="zh-TW" altLang="en-US" i="1">
                                      <a:latin typeface="Cambria Math"/>
                                    </a:rPr>
                                  </m:ctrlPr>
                                </m:sSubPr>
                                <m:e>
                                  <m:r>
                                    <a:rPr lang="zh-TW" altLang="en-US" i="1">
                                      <a:latin typeface="Cambria Math"/>
                                    </a:rPr>
                                    <m:t>𝑈</m:t>
                                  </m:r>
                                </m:e>
                                <m:sub>
                                  <m:r>
                                    <m:rPr>
                                      <m:sty m:val="p"/>
                                    </m:rPr>
                                    <a:rPr lang="zh-TW" altLang="en-US">
                                      <a:latin typeface="Cambria Math"/>
                                    </a:rPr>
                                    <m:t>FIX</m:t>
                                  </m:r>
                                </m:sub>
                              </m:sSub>
                            </m:e>
                          </m:d>
                        </m:e>
                        <m:sup>
                          <m:r>
                            <a:rPr lang="zh-TW" altLang="en-US" i="1">
                              <a:latin typeface="Cambria Math"/>
                            </a:rPr>
                            <m:t>𝛼</m:t>
                          </m:r>
                        </m:sup>
                      </m:sSup>
                      <m:r>
                        <a:rPr lang="zh-TW" altLang="en-US">
                          <a:latin typeface="Cambria Math"/>
                        </a:rPr>
                        <m:t>=</m:t>
                      </m:r>
                      <m:d>
                        <m:dPr>
                          <m:ctrlPr>
                            <a:rPr lang="zh-TW" altLang="en-US" i="1">
                              <a:latin typeface="Cambria Math"/>
                            </a:rPr>
                          </m:ctrlPr>
                        </m:dPr>
                        <m:e>
                          <m:m>
                            <m:mPr>
                              <m:mcs>
                                <m:mc>
                                  <m:mcPr>
                                    <m:count m:val="1"/>
                                    <m:mcJc m:val="center"/>
                                  </m:mcPr>
                                </m:mc>
                              </m:mcs>
                              <m:ctrlPr>
                                <a:rPr lang="zh-TW" altLang="en-US" i="1">
                                  <a:latin typeface="Cambria Math"/>
                                </a:rPr>
                              </m:ctrlPr>
                            </m:mPr>
                            <m:mr>
                              <m:e>
                                <m:r>
                                  <m:rPr>
                                    <m:sty m:val="p"/>
                                  </m:rPr>
                                  <a:rPr lang="zh-TW" altLang="en-US">
                                    <a:latin typeface="Cambria Math"/>
                                  </a:rPr>
                                  <m:t>γc</m:t>
                                </m:r>
                              </m:e>
                            </m:mr>
                            <m:mr>
                              <m:e>
                                <m:sSup>
                                  <m:sSupPr>
                                    <m:ctrlPr>
                                      <a:rPr lang="zh-TW" altLang="en-US" i="1">
                                        <a:latin typeface="Cambria Math"/>
                                      </a:rPr>
                                    </m:ctrlPr>
                                  </m:sSupPr>
                                  <m:e>
                                    <m:r>
                                      <m:rPr>
                                        <m:sty m:val="p"/>
                                      </m:rPr>
                                      <a:rPr lang="zh-TW" altLang="en-US">
                                        <a:latin typeface="Cambria Math"/>
                                      </a:rPr>
                                      <m:t>γV</m:t>
                                    </m:r>
                                  </m:e>
                                  <m:sup>
                                    <m:acc>
                                      <m:accPr>
                                        <m:chr m:val="̂"/>
                                        <m:ctrlPr>
                                          <a:rPr lang="zh-TW" altLang="en-US" i="1">
                                            <a:latin typeface="Cambria Math"/>
                                          </a:rPr>
                                        </m:ctrlPr>
                                      </m:accPr>
                                      <m:e>
                                        <m:r>
                                          <a:rPr lang="zh-TW" altLang="en-US" i="1">
                                            <a:latin typeface="Cambria Math"/>
                                          </a:rPr>
                                          <m:t>𝑟</m:t>
                                        </m:r>
                                      </m:e>
                                    </m:acc>
                                  </m:sup>
                                </m:sSup>
                              </m:e>
                            </m:mr>
                            <m:mr>
                              <m:e>
                                <m:sSup>
                                  <m:sSupPr>
                                    <m:ctrlPr>
                                      <a:rPr lang="zh-TW" altLang="en-US" i="1">
                                        <a:latin typeface="Cambria Math"/>
                                      </a:rPr>
                                    </m:ctrlPr>
                                  </m:sSupPr>
                                  <m:e>
                                    <m:r>
                                      <m:rPr>
                                        <m:sty m:val="p"/>
                                      </m:rPr>
                                      <a:rPr lang="zh-TW" altLang="en-US">
                                        <a:latin typeface="Cambria Math"/>
                                      </a:rPr>
                                      <m:t>γV</m:t>
                                    </m:r>
                                  </m:e>
                                  <m:sup>
                                    <m:acc>
                                      <m:accPr>
                                        <m:chr m:val="̂"/>
                                        <m:ctrlPr>
                                          <a:rPr lang="zh-TW" altLang="en-US" i="1">
                                            <a:latin typeface="Cambria Math"/>
                                          </a:rPr>
                                        </m:ctrlPr>
                                      </m:accPr>
                                      <m:e>
                                        <m:r>
                                          <a:rPr lang="zh-TW" altLang="en-US" i="1">
                                            <a:latin typeface="Cambria Math"/>
                                          </a:rPr>
                                          <m:t>𝜃</m:t>
                                        </m:r>
                                      </m:e>
                                    </m:acc>
                                  </m:sup>
                                </m:sSup>
                              </m:e>
                            </m:mr>
                            <m:mr>
                              <m:e>
                                <m:sSup>
                                  <m:sSupPr>
                                    <m:ctrlPr>
                                      <a:rPr lang="zh-TW" altLang="en-US" i="1">
                                        <a:latin typeface="Cambria Math"/>
                                      </a:rPr>
                                    </m:ctrlPr>
                                  </m:sSupPr>
                                  <m:e>
                                    <m:r>
                                      <m:rPr>
                                        <m:sty m:val="p"/>
                                      </m:rPr>
                                      <a:rPr lang="zh-TW" altLang="en-US">
                                        <a:latin typeface="Cambria Math"/>
                                      </a:rPr>
                                      <m:t>γV</m:t>
                                    </m:r>
                                  </m:e>
                                  <m:sup>
                                    <m:acc>
                                      <m:accPr>
                                        <m:chr m:val="̂"/>
                                        <m:ctrlPr>
                                          <a:rPr lang="zh-TW" altLang="en-US" i="1">
                                            <a:latin typeface="Cambria Math"/>
                                          </a:rPr>
                                        </m:ctrlPr>
                                      </m:accPr>
                                      <m:e>
                                        <m:r>
                                          <a:rPr lang="zh-TW" altLang="en-US" i="1">
                                            <a:latin typeface="Cambria Math"/>
                                          </a:rPr>
                                          <m:t>𝜙</m:t>
                                        </m:r>
                                      </m:e>
                                    </m:acc>
                                  </m:sup>
                                </m:sSup>
                              </m:e>
                            </m:mr>
                          </m:m>
                        </m:e>
                      </m:d>
                      <m:r>
                        <a:rPr lang="zh-TW" altLang="en-US" i="1">
                          <a:latin typeface="Cambria Math"/>
                        </a:rPr>
                        <m:t> </m:t>
                      </m:r>
                    </m:oMath>
                  </m:oMathPara>
                </a14:m>
                <a:endParaRPr lang="en-US" altLang="zh-TW" dirty="0" smtClean="0"/>
              </a:p>
              <a:p>
                <a:pPr algn="ctr"/>
                <a:r>
                  <a:rPr lang="en-US" altLang="zh-TW" dirty="0" smtClean="0"/>
                  <a:t>which is obvious since the FIX and MOV frames are simply related by a Lorentz Transform.</a:t>
                </a:r>
                <a:endParaRPr lang="zh-TW" alt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4337995" y="901466"/>
                <a:ext cx="4703975" cy="4935005"/>
              </a:xfrm>
              <a:prstGeom prst="rect">
                <a:avLst/>
              </a:prstGeom>
              <a:blipFill rotWithShape="1">
                <a:blip r:embed="rId4"/>
                <a:stretch>
                  <a:fillRect l="-1167" t="-742" r="-389" b="-1112"/>
                </a:stretch>
              </a:blipFill>
            </p:spPr>
            <p:txBody>
              <a:bodyPr/>
              <a:lstStyle/>
              <a:p>
                <a:r>
                  <a:rPr lang="zh-TW" altLang="en-US">
                    <a:noFill/>
                  </a:rPr>
                  <a:t> </a:t>
                </a:r>
              </a:p>
            </p:txBody>
          </p:sp>
        </mc:Fallback>
      </mc:AlternateContent>
      <p:sp>
        <p:nvSpPr>
          <p:cNvPr id="33" name="Rectangle 32"/>
          <p:cNvSpPr/>
          <p:nvPr/>
        </p:nvSpPr>
        <p:spPr>
          <a:xfrm>
            <a:off x="85619" y="5846198"/>
            <a:ext cx="8927776" cy="923330"/>
          </a:xfrm>
          <a:prstGeom prst="rect">
            <a:avLst/>
          </a:prstGeom>
        </p:spPr>
        <p:txBody>
          <a:bodyPr wrap="square">
            <a:spAutoFit/>
          </a:bodyPr>
          <a:lstStyle/>
          <a:p>
            <a:r>
              <a:rPr lang="en-US" altLang="zh-TW" dirty="0" smtClean="0"/>
              <a:t>It is a convenient frame for looking at motion of particles.</a:t>
            </a:r>
          </a:p>
          <a:p>
            <a:r>
              <a:rPr lang="en-US" altLang="zh-TW" dirty="0" smtClean="0"/>
              <a:t>However, it is not unique, there is a different FIX frame for every point around the black hole. This also means that time flows differently in different frames.</a:t>
            </a:r>
            <a:endParaRPr lang="zh-TW" altLang="en-US" dirty="0"/>
          </a:p>
        </p:txBody>
      </p:sp>
    </p:spTree>
    <p:extLst>
      <p:ext uri="{BB962C8B-B14F-4D97-AF65-F5344CB8AC3E}">
        <p14:creationId xmlns:p14="http://schemas.microsoft.com/office/powerpoint/2010/main" val="356397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4.44444E-6 L 0.13177 -0.11041 " pathEditMode="relative" rAng="0" ptsTypes="AA">
                                      <p:cBhvr>
                                        <p:cTn id="6" dur="2000" fill="hold"/>
                                        <p:tgtEl>
                                          <p:spTgt spid="16"/>
                                        </p:tgtEl>
                                        <p:attrNameLst>
                                          <p:attrName>ppt_x</p:attrName>
                                          <p:attrName>ppt_y</p:attrName>
                                        </p:attrNameLst>
                                      </p:cBhvr>
                                      <p:rCtr x="6580" y="-5532"/>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Cambria Math" pitchFamily="18" charset="0"/>
            <a:ea typeface="Cambria Math"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8008</TotalTime>
  <Words>6867</Words>
  <Application>Microsoft Office PowerPoint</Application>
  <PresentationFormat>On-screen Show (4:3)</PresentationFormat>
  <Paragraphs>282</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Black Hole Astrophysics Chapter 7.4</vt:lpstr>
      <vt:lpstr>Flowchart</vt:lpstr>
      <vt:lpstr>The Schwarzschild Matric</vt:lpstr>
      <vt:lpstr>Some basic properties</vt:lpstr>
      <vt:lpstr>Limits at infinity</vt:lpstr>
      <vt:lpstr>Passing the horizon</vt:lpstr>
      <vt:lpstr>Coordinate Systems</vt:lpstr>
      <vt:lpstr>The moving body frame (MOV)</vt:lpstr>
      <vt:lpstr>Fixed local Lorentz frame (FIX)</vt:lpstr>
      <vt:lpstr>Schwarzschild-Hilbert frame (SH)</vt:lpstr>
      <vt:lpstr>Which frame to use?</vt:lpstr>
      <vt:lpstr>How to go from FIX to SH frame?</vt:lpstr>
      <vt:lpstr>Expressing the 4-velocity in SH coordinates</vt:lpstr>
      <vt:lpstr>Let’s examine the 4-velocity</vt:lpstr>
      <vt:lpstr>What happened?</vt:lpstr>
      <vt:lpstr>What happened?</vt:lpstr>
      <vt:lpstr>The Equation of motion</vt:lpstr>
      <vt:lpstr>Hello Gravity！</vt:lpstr>
      <vt:lpstr>Conserved Quantities –1-forms are useful！</vt:lpstr>
      <vt:lpstr>Conserved Quantities –1-forms are useful！</vt:lpstr>
      <vt:lpstr>Free fall</vt:lpstr>
      <vt:lpstr>Chucking stuff directly at the BH</vt:lpstr>
      <vt:lpstr>Orbits</vt:lpstr>
      <vt:lpstr>Photon Orbits</vt:lpstr>
      <vt:lpstr>Finite mass particle orbits</vt:lpstr>
      <vt:lpstr>The ISCO</vt:lpstr>
      <vt:lpstr>General discussion for particle motion</vt:lpstr>
      <vt:lpstr>General discussion for particle motion</vt:lpstr>
      <vt:lpstr>Behavior in different potentials V^2⁢(r)≡(1-r_s/r)⁢(1+1/r^2 ⁢(L/(m_0⁢c))^2 )</vt:lpstr>
      <vt:lpstr>In relation to our previous analysis</vt:lpstr>
      <vt:lpstr>The marginally bound orbit</vt:lpstr>
      <vt:lpstr>How stable is the ISCO?</vt:lpstr>
      <vt:lpstr>Observational evidence of the ISCO?</vt:lpstr>
      <vt:lpstr>PowerPoint Presentation</vt:lpstr>
      <vt:lpstr>The Horizon-Penetrating coordinates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cp:lastModifiedBy>
  <cp:revision>53</cp:revision>
  <dcterms:created xsi:type="dcterms:W3CDTF">2006-08-16T00:00:00Z</dcterms:created>
  <dcterms:modified xsi:type="dcterms:W3CDTF">2013-11-11T09:47:01Z</dcterms:modified>
</cp:coreProperties>
</file>